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1128" r:id="rId3"/>
    <p:sldId id="1133" r:id="rId4"/>
    <p:sldId id="1146" r:id="rId5"/>
    <p:sldId id="34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0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Ahmad" initials="BA" lastIdx="3" clrIdx="0">
    <p:extLst>
      <p:ext uri="{19B8F6BF-5375-455C-9EA6-DF929625EA0E}">
        <p15:presenceInfo xmlns:p15="http://schemas.microsoft.com/office/powerpoint/2012/main" userId="S-1-5-21-4020003261-1086054968-1968315734-323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77" d="100"/>
          <a:sy n="77" d="100"/>
        </p:scale>
        <p:origin x="216" y="72"/>
      </p:cViewPr>
      <p:guideLst>
        <p:guide pos="3840"/>
        <p:guide orient="horz" pos="2064"/>
      </p:guideLst>
    </p:cSldViewPr>
  </p:slideViewPr>
  <p:notesTextViewPr>
    <p:cViewPr>
      <p:scale>
        <a:sx n="1" d="1"/>
        <a:sy n="1" d="1"/>
      </p:scale>
      <p:origin x="0" y="0"/>
    </p:cViewPr>
  </p:notesTextViewPr>
  <p:notesViewPr>
    <p:cSldViewPr snapToGrid="0">
      <p:cViewPr varScale="1">
        <p:scale>
          <a:sx n="54" d="100"/>
          <a:sy n="54" d="100"/>
        </p:scale>
        <p:origin x="263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zakis, Daniel" userId="db5b4cdf-263d-40d4-a7f3-f7b237308ed6" providerId="ADAL" clId="{AB3196EB-5F96-418A-AF9D-467D44CDB8A9}"/>
    <pc:docChg chg="modSld">
      <pc:chgData name="Kazakis, Daniel" userId="db5b4cdf-263d-40d4-a7f3-f7b237308ed6" providerId="ADAL" clId="{AB3196EB-5F96-418A-AF9D-467D44CDB8A9}" dt="2023-12-29T14:02:34.973" v="67" actId="20577"/>
      <pc:docMkLst>
        <pc:docMk/>
      </pc:docMkLst>
      <pc:sldChg chg="modSp mod">
        <pc:chgData name="Kazakis, Daniel" userId="db5b4cdf-263d-40d4-a7f3-f7b237308ed6" providerId="ADAL" clId="{AB3196EB-5F96-418A-AF9D-467D44CDB8A9}" dt="2023-12-29T14:02:34.973" v="67" actId="20577"/>
        <pc:sldMkLst>
          <pc:docMk/>
          <pc:sldMk cId="2700263220" sldId="1133"/>
        </pc:sldMkLst>
        <pc:spChg chg="mod">
          <ac:chgData name="Kazakis, Daniel" userId="db5b4cdf-263d-40d4-a7f3-f7b237308ed6" providerId="ADAL" clId="{AB3196EB-5F96-418A-AF9D-467D44CDB8A9}" dt="2023-12-29T14:02:34.973" v="67" actId="20577"/>
          <ac:spMkLst>
            <pc:docMk/>
            <pc:sldMk cId="2700263220" sldId="1133"/>
            <ac:spMk id="5" creationId="{14EA84B1-CBCB-8AA6-0B90-7CF69E943B2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85743F-1F12-4CF5-AF52-3040AB0728D2}" type="datetimeFigureOut">
              <a:rPr lang="en-US" smtClean="0"/>
              <a:t>12/29/2023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97DA90-321A-44F7-943B-FC57AEBE884E}" type="slidenum">
              <a:rPr lang="en-US" smtClean="0"/>
              <a:t>‹#›</a:t>
            </a:fld>
            <a:endParaRPr lang="en-US"/>
          </a:p>
        </p:txBody>
      </p:sp>
    </p:spTree>
    <p:extLst>
      <p:ext uri="{BB962C8B-B14F-4D97-AF65-F5344CB8AC3E}">
        <p14:creationId xmlns:p14="http://schemas.microsoft.com/office/powerpoint/2010/main" val="2829166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7DF577-74E8-409C-AC2E-D4DAE32A9BAC}" type="datetimeFigureOut">
              <a:rPr lang="en-US" smtClean="0"/>
              <a:t>12/29/2023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AEA947-D946-49C1-B6B2-F2A99A1A7709}" type="slidenum">
              <a:rPr lang="en-US" smtClean="0"/>
              <a:t>‹#›</a:t>
            </a:fld>
            <a:endParaRPr lang="en-US"/>
          </a:p>
        </p:txBody>
      </p:sp>
    </p:spTree>
    <p:extLst>
      <p:ext uri="{BB962C8B-B14F-4D97-AF65-F5344CB8AC3E}">
        <p14:creationId xmlns:p14="http://schemas.microsoft.com/office/powerpoint/2010/main" val="3887817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65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27261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4204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338363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374907"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30694" y="1609344"/>
            <a:ext cx="5486400"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167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 Placeholder 1"/>
          <p:cNvSpPr>
            <a:spLocks noGrp="1"/>
          </p:cNvSpPr>
          <p:nvPr>
            <p:ph type="body" idx="1"/>
          </p:nvPr>
        </p:nvSpPr>
        <p:spPr>
          <a:xfrm>
            <a:off x="539495" y="1564481"/>
            <a:ext cx="5166360" cy="520700"/>
          </a:xfrm>
        </p:spPr>
        <p:txBody>
          <a:bodyPr/>
          <a:lstStyle>
            <a:lvl1pPr marL="0" indent="0" algn="ctr">
              <a:buNone/>
              <a:defRPr b="1"/>
            </a:lvl1pPr>
          </a:lstStyle>
          <a:p>
            <a:endParaRPr lang="en-US" dirty="0"/>
          </a:p>
        </p:txBody>
      </p:sp>
      <p:sp>
        <p:nvSpPr>
          <p:cNvPr id="11" name="Content Placeholder 2"/>
          <p:cNvSpPr>
            <a:spLocks noGrp="1"/>
          </p:cNvSpPr>
          <p:nvPr>
            <p:ph sz="half" idx="2"/>
          </p:nvPr>
        </p:nvSpPr>
        <p:spPr>
          <a:xfrm>
            <a:off x="539495" y="2201863"/>
            <a:ext cx="5166360" cy="4114800"/>
          </a:xfrm>
        </p:spPr>
        <p:txBody>
          <a:bodyPr>
            <a:normAutofit/>
          </a:bodyPr>
          <a:lstStyle>
            <a:lvl1pPr>
              <a:defRPr sz="2400"/>
            </a:lvl1pPr>
          </a:lstStyle>
          <a:p>
            <a:endParaRPr lang="en-US" dirty="0"/>
          </a:p>
        </p:txBody>
      </p:sp>
      <p:sp>
        <p:nvSpPr>
          <p:cNvPr id="13" name="Text Placeholder 3"/>
          <p:cNvSpPr>
            <a:spLocks noGrp="1"/>
          </p:cNvSpPr>
          <p:nvPr>
            <p:ph type="body" sz="quarter" idx="3"/>
          </p:nvPr>
        </p:nvSpPr>
        <p:spPr>
          <a:xfrm>
            <a:off x="6486146" y="1563973"/>
            <a:ext cx="5166360" cy="521208"/>
          </a:xfrm>
        </p:spPr>
        <p:txBody>
          <a:bodyPr/>
          <a:lstStyle>
            <a:lvl1pPr marL="0" indent="0" algn="ctr">
              <a:buNone/>
              <a:defRPr b="1"/>
            </a:lvl1pPr>
          </a:lstStyle>
          <a:p>
            <a:endParaRPr lang="en-US" dirty="0"/>
          </a:p>
        </p:txBody>
      </p:sp>
      <p:sp>
        <p:nvSpPr>
          <p:cNvPr id="15" name="Content Placeholder 4"/>
          <p:cNvSpPr>
            <a:spLocks noGrp="1"/>
          </p:cNvSpPr>
          <p:nvPr>
            <p:ph sz="quarter" idx="4"/>
          </p:nvPr>
        </p:nvSpPr>
        <p:spPr>
          <a:xfrm>
            <a:off x="6486146" y="2207373"/>
            <a:ext cx="5166360" cy="4116463"/>
          </a:xfrm>
        </p:spPr>
        <p:txBody>
          <a:bodyPr>
            <a:normAutofit/>
          </a:bodyPr>
          <a:lstStyle>
            <a:lvl1pPr>
              <a:defRPr sz="2400"/>
            </a:lvl1pPr>
          </a:lstStyle>
          <a:p>
            <a:endParaRPr lang="en-US" dirty="0"/>
          </a:p>
        </p:txBody>
      </p:sp>
      <p:cxnSp>
        <p:nvCxnSpPr>
          <p:cNvPr id="18" name="Straight Connector 17"/>
          <p:cNvCxnSpPr/>
          <p:nvPr userDrawn="1"/>
        </p:nvCxnSpPr>
        <p:spPr>
          <a:xfrm>
            <a:off x="6096000" y="1207341"/>
            <a:ext cx="0" cy="53637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261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385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987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067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403446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2168187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5" r:id="rId8"/>
    <p:sldLayoutId id="2147483656" r:id="rId9"/>
    <p:sldLayoutId id="2147483657"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a:xfrm>
            <a:off x="0" y="2732652"/>
            <a:ext cx="12192000" cy="1305947"/>
          </a:xfrm>
        </p:spPr>
        <p:txBody>
          <a:bodyPr>
            <a:noAutofit/>
          </a:bodyPr>
          <a:lstStyle/>
          <a:p>
            <a:r>
              <a:rPr lang="en-US" sz="4400" dirty="0"/>
              <a:t>Local 105 Collective Bargaining</a:t>
            </a:r>
            <a:br>
              <a:rPr lang="en-US" sz="4400" dirty="0"/>
            </a:br>
            <a:r>
              <a:rPr lang="en-US" sz="4400" dirty="0"/>
              <a:t>Contract Authorization</a:t>
            </a:r>
          </a:p>
        </p:txBody>
      </p:sp>
      <p:sp>
        <p:nvSpPr>
          <p:cNvPr id="3" name="Subtitle 2"/>
          <p:cNvSpPr>
            <a:spLocks noGrp="1"/>
          </p:cNvSpPr>
          <p:nvPr>
            <p:ph type="subTitle" idx="1"/>
          </p:nvPr>
        </p:nvSpPr>
        <p:spPr/>
        <p:txBody>
          <a:bodyPr>
            <a:normAutofit/>
          </a:bodyPr>
          <a:lstStyle/>
          <a:p>
            <a:r>
              <a:rPr lang="en-US" dirty="0"/>
              <a:t>Dan Kazakis			</a:t>
            </a:r>
          </a:p>
          <a:p>
            <a:r>
              <a:rPr lang="en-US" dirty="0"/>
              <a:t>Sr Director of Labor Relations</a:t>
            </a:r>
          </a:p>
          <a:p>
            <a:r>
              <a:rPr lang="en-US" dirty="0"/>
              <a:t>January 2024</a:t>
            </a:r>
          </a:p>
        </p:txBody>
      </p:sp>
    </p:spTree>
    <p:extLst>
      <p:ext uri="{BB962C8B-B14F-4D97-AF65-F5344CB8AC3E}">
        <p14:creationId xmlns:p14="http://schemas.microsoft.com/office/powerpoint/2010/main" val="126606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Bargaining Cycle </a:t>
            </a:r>
          </a:p>
        </p:txBody>
      </p:sp>
      <p:sp>
        <p:nvSpPr>
          <p:cNvPr id="4" name="Rectangle 3"/>
          <p:cNvSpPr/>
          <p:nvPr/>
        </p:nvSpPr>
        <p:spPr>
          <a:xfrm>
            <a:off x="609600" y="2169489"/>
            <a:ext cx="6864531" cy="3139321"/>
          </a:xfrm>
          <a:prstGeom prst="rect">
            <a:avLst/>
          </a:prstGeom>
        </p:spPr>
        <p:txBody>
          <a:bodyPr wrap="square">
            <a:spAutoFit/>
          </a:bodyPr>
          <a:lstStyle/>
          <a:p>
            <a:r>
              <a:rPr lang="en-US" b="1" dirty="0"/>
              <a:t>Negotiation Timeline</a:t>
            </a:r>
          </a:p>
          <a:p>
            <a:r>
              <a:rPr lang="en-US" dirty="0"/>
              <a:t>As the terms of the Agreement with Local 589 establish the fiscal parameters for the rest of the MBTA Unions, bargaining with Local 105 was conducted in November 2023, following the ratification and Board approval of the L589 Agreement, for FY24-27:</a:t>
            </a:r>
          </a:p>
          <a:p>
            <a:endParaRPr lang="en-US" dirty="0"/>
          </a:p>
          <a:p>
            <a:pPr marL="742950" lvl="1" indent="-285750">
              <a:buFont typeface="Arial" panose="020B0604020202020204" pitchFamily="34" charset="0"/>
              <a:buChar char="•"/>
            </a:pPr>
            <a:r>
              <a:rPr lang="en-US" dirty="0"/>
              <a:t>August 3, 2023: Board of Directors Approve L589 Agreement</a:t>
            </a:r>
          </a:p>
          <a:p>
            <a:pPr marL="742950" lvl="1" indent="-285750">
              <a:buFont typeface="Arial" panose="020B0604020202020204" pitchFamily="34" charset="0"/>
              <a:buChar char="•"/>
            </a:pPr>
            <a:r>
              <a:rPr lang="en-US" dirty="0"/>
              <a:t>November 2023: Negotiations with Local 105 begin</a:t>
            </a:r>
          </a:p>
          <a:p>
            <a:pPr marL="742950" lvl="1" indent="-285750">
              <a:buFont typeface="Arial" panose="020B0604020202020204" pitchFamily="34" charset="0"/>
              <a:buChar char="•"/>
            </a:pPr>
            <a:r>
              <a:rPr lang="en-US" dirty="0"/>
              <a:t>December 2023: Tentative agreement reached</a:t>
            </a:r>
          </a:p>
          <a:p>
            <a:pPr marL="742950" lvl="1" indent="-285750">
              <a:buFont typeface="Arial" panose="020B0604020202020204" pitchFamily="34" charset="0"/>
              <a:buChar char="•"/>
            </a:pPr>
            <a:r>
              <a:rPr lang="en-US" dirty="0"/>
              <a:t>January 2024: Agreement presented for Board Approval</a:t>
            </a:r>
          </a:p>
          <a:p>
            <a:pPr lvl="1"/>
            <a:endParaRPr lang="en-US" dirty="0"/>
          </a:p>
        </p:txBody>
      </p:sp>
      <p:pic>
        <p:nvPicPr>
          <p:cNvPr id="3" name="Picture 2">
            <a:extLst>
              <a:ext uri="{FF2B5EF4-FFF2-40B4-BE49-F238E27FC236}">
                <a16:creationId xmlns:a16="http://schemas.microsoft.com/office/drawing/2014/main" id="{9199149D-8DA6-D297-0D2D-12C4B5A0D375}"/>
              </a:ext>
            </a:extLst>
          </p:cNvPr>
          <p:cNvPicPr>
            <a:picLocks noChangeAspect="1"/>
          </p:cNvPicPr>
          <p:nvPr/>
        </p:nvPicPr>
        <p:blipFill>
          <a:blip r:embed="rId2"/>
          <a:stretch>
            <a:fillRect/>
          </a:stretch>
        </p:blipFill>
        <p:spPr>
          <a:xfrm>
            <a:off x="7474131" y="1732189"/>
            <a:ext cx="4003766" cy="2409724"/>
          </a:xfrm>
          <a:prstGeom prst="rect">
            <a:avLst/>
          </a:prstGeom>
        </p:spPr>
      </p:pic>
      <p:pic>
        <p:nvPicPr>
          <p:cNvPr id="5" name="Picture 4">
            <a:extLst>
              <a:ext uri="{FF2B5EF4-FFF2-40B4-BE49-F238E27FC236}">
                <a16:creationId xmlns:a16="http://schemas.microsoft.com/office/drawing/2014/main" id="{749EB378-D65D-05D8-12D0-F78F325D2869}"/>
              </a:ext>
            </a:extLst>
          </p:cNvPr>
          <p:cNvPicPr>
            <a:picLocks noChangeAspect="1"/>
          </p:cNvPicPr>
          <p:nvPr/>
        </p:nvPicPr>
        <p:blipFill>
          <a:blip r:embed="rId3"/>
          <a:stretch>
            <a:fillRect/>
          </a:stretch>
        </p:blipFill>
        <p:spPr>
          <a:xfrm>
            <a:off x="7833185" y="4437272"/>
            <a:ext cx="3285658" cy="1476375"/>
          </a:xfrm>
          <a:prstGeom prst="rect">
            <a:avLst/>
          </a:prstGeom>
          <a:solidFill>
            <a:schemeClr val="bg1"/>
          </a:solidFill>
          <a:ln w="3175">
            <a:solidFill>
              <a:schemeClr val="tx1"/>
            </a:solidFill>
          </a:ln>
        </p:spPr>
      </p:pic>
    </p:spTree>
    <p:extLst>
      <p:ext uri="{BB962C8B-B14F-4D97-AF65-F5344CB8AC3E}">
        <p14:creationId xmlns:p14="http://schemas.microsoft.com/office/powerpoint/2010/main" val="7969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39D9B-DDF6-8918-4B9F-5BBF5DDD2735}"/>
              </a:ext>
            </a:extLst>
          </p:cNvPr>
          <p:cNvSpPr>
            <a:spLocks noGrp="1"/>
          </p:cNvSpPr>
          <p:nvPr>
            <p:ph type="title"/>
          </p:nvPr>
        </p:nvSpPr>
        <p:spPr/>
        <p:txBody>
          <a:bodyPr/>
          <a:lstStyle/>
          <a:p>
            <a:r>
              <a:rPr lang="en-US" dirty="0"/>
              <a:t>Tentative Agreement Summary</a:t>
            </a:r>
          </a:p>
        </p:txBody>
      </p:sp>
      <p:sp>
        <p:nvSpPr>
          <p:cNvPr id="5" name="Rectangle 4">
            <a:extLst>
              <a:ext uri="{FF2B5EF4-FFF2-40B4-BE49-F238E27FC236}">
                <a16:creationId xmlns:a16="http://schemas.microsoft.com/office/drawing/2014/main" id="{14EA84B1-CBCB-8AA6-0B90-7CF69E943B2C}"/>
              </a:ext>
            </a:extLst>
          </p:cNvPr>
          <p:cNvSpPr/>
          <p:nvPr/>
        </p:nvSpPr>
        <p:spPr>
          <a:xfrm>
            <a:off x="624064" y="2126274"/>
            <a:ext cx="6605597" cy="3416320"/>
          </a:xfrm>
          <a:prstGeom prst="rect">
            <a:avLst/>
          </a:prstGeom>
        </p:spPr>
        <p:txBody>
          <a:bodyPr wrap="square">
            <a:spAutoFit/>
          </a:bodyPr>
          <a:lstStyle/>
          <a:p>
            <a:r>
              <a:rPr lang="en-US" b="1" dirty="0"/>
              <a:t>Local 105 Tentative Agreement</a:t>
            </a:r>
          </a:p>
          <a:p>
            <a:r>
              <a:rPr lang="en-US" dirty="0"/>
              <a:t>The tentative agreement was reached and later ratified by the Union in December 2023, with terms including:</a:t>
            </a:r>
          </a:p>
          <a:p>
            <a:endParaRPr lang="en-US" dirty="0"/>
          </a:p>
          <a:p>
            <a:pPr marL="285750" indent="-285750">
              <a:buFont typeface="Arial" panose="020B0604020202020204" pitchFamily="34" charset="0"/>
              <a:buChar char="•"/>
            </a:pPr>
            <a:r>
              <a:rPr lang="en-US" dirty="0"/>
              <a:t>Four-Year Contract Duration, July 1, 2023 – June 30, 2027</a:t>
            </a:r>
          </a:p>
          <a:p>
            <a:pPr marL="285750" indent="-285750">
              <a:buFont typeface="Arial" panose="020B0604020202020204" pitchFamily="34" charset="0"/>
              <a:buChar char="•"/>
            </a:pPr>
            <a:r>
              <a:rPr lang="en-US" dirty="0"/>
              <a:t>Total of 18.0% in increased wages over four years</a:t>
            </a:r>
          </a:p>
          <a:p>
            <a:pPr marL="285750" indent="-285750">
              <a:buFont typeface="Arial" panose="020B0604020202020204" pitchFamily="34" charset="0"/>
              <a:buChar char="•"/>
            </a:pPr>
            <a:r>
              <a:rPr lang="en-US" dirty="0"/>
              <a:t>Establishes a Longevity Incentive for existing employees</a:t>
            </a:r>
          </a:p>
          <a:p>
            <a:pPr marL="285750" indent="-285750">
              <a:buFont typeface="Arial" panose="020B0604020202020204" pitchFamily="34" charset="0"/>
              <a:buChar char="•"/>
            </a:pPr>
            <a:r>
              <a:rPr lang="en-US" dirty="0"/>
              <a:t>Clarification Language on Bereavement Leave and expanded definition of “Immediate Family”</a:t>
            </a:r>
          </a:p>
          <a:p>
            <a:pPr marL="285750" indent="-285750">
              <a:buFont typeface="Arial" panose="020B0604020202020204" pitchFamily="34" charset="0"/>
              <a:buChar char="•"/>
            </a:pPr>
            <a:r>
              <a:rPr lang="en-US" dirty="0"/>
              <a:t>Increase in Third Shift Differential from $1.50/</a:t>
            </a:r>
            <a:r>
              <a:rPr lang="en-US" dirty="0" err="1"/>
              <a:t>hr</a:t>
            </a:r>
            <a:r>
              <a:rPr lang="en-US" dirty="0"/>
              <a:t> (~2.75%) to 7.5% of regular wage to encourage work on critical shift and </a:t>
            </a:r>
            <a:r>
              <a:rPr lang="en-US"/>
              <a:t>match differential </a:t>
            </a:r>
            <a:r>
              <a:rPr lang="en-US" dirty="0"/>
              <a:t>of </a:t>
            </a:r>
            <a:r>
              <a:rPr lang="en-US"/>
              <a:t>similarly situated employees</a:t>
            </a:r>
            <a:endParaRPr lang="en-US" dirty="0"/>
          </a:p>
        </p:txBody>
      </p:sp>
      <p:pic>
        <p:nvPicPr>
          <p:cNvPr id="7" name="Picture 6">
            <a:extLst>
              <a:ext uri="{FF2B5EF4-FFF2-40B4-BE49-F238E27FC236}">
                <a16:creationId xmlns:a16="http://schemas.microsoft.com/office/drawing/2014/main" id="{6735447B-DA27-80A9-0F1B-6A44C4550EFB}"/>
              </a:ext>
            </a:extLst>
          </p:cNvPr>
          <p:cNvPicPr>
            <a:picLocks noChangeAspect="1"/>
          </p:cNvPicPr>
          <p:nvPr/>
        </p:nvPicPr>
        <p:blipFill>
          <a:blip r:embed="rId2"/>
          <a:stretch>
            <a:fillRect/>
          </a:stretch>
        </p:blipFill>
        <p:spPr>
          <a:xfrm>
            <a:off x="8267467" y="3222114"/>
            <a:ext cx="2664394" cy="1353343"/>
          </a:xfrm>
          <a:prstGeom prst="rect">
            <a:avLst/>
          </a:prstGeom>
          <a:ln w="3175">
            <a:solidFill>
              <a:schemeClr val="tx1"/>
            </a:solidFill>
          </a:ln>
        </p:spPr>
      </p:pic>
      <p:sp>
        <p:nvSpPr>
          <p:cNvPr id="3" name="TextBox 2">
            <a:extLst>
              <a:ext uri="{FF2B5EF4-FFF2-40B4-BE49-F238E27FC236}">
                <a16:creationId xmlns:a16="http://schemas.microsoft.com/office/drawing/2014/main" id="{CF288CAB-A6DC-BC54-D7E3-F0DA26121DE6}"/>
              </a:ext>
            </a:extLst>
          </p:cNvPr>
          <p:cNvSpPr txBox="1"/>
          <p:nvPr/>
        </p:nvSpPr>
        <p:spPr>
          <a:xfrm>
            <a:off x="8176037" y="2796742"/>
            <a:ext cx="2847254" cy="246221"/>
          </a:xfrm>
          <a:prstGeom prst="rect">
            <a:avLst/>
          </a:prstGeom>
          <a:noFill/>
        </p:spPr>
        <p:txBody>
          <a:bodyPr wrap="none" rtlCol="0">
            <a:spAutoFit/>
          </a:bodyPr>
          <a:lstStyle/>
          <a:p>
            <a:r>
              <a:rPr lang="en-US" sz="1000" b="1" dirty="0">
                <a:solidFill>
                  <a:srgbClr val="FF0000"/>
                </a:solidFill>
              </a:rPr>
              <a:t>*total cost over the four-year term of the contract</a:t>
            </a:r>
          </a:p>
        </p:txBody>
      </p:sp>
      <p:pic>
        <p:nvPicPr>
          <p:cNvPr id="6" name="Picture 5">
            <a:extLst>
              <a:ext uri="{FF2B5EF4-FFF2-40B4-BE49-F238E27FC236}">
                <a16:creationId xmlns:a16="http://schemas.microsoft.com/office/drawing/2014/main" id="{4F70C504-5671-FF1F-5740-EA7B34A92114}"/>
              </a:ext>
            </a:extLst>
          </p:cNvPr>
          <p:cNvPicPr>
            <a:picLocks noChangeAspect="1"/>
          </p:cNvPicPr>
          <p:nvPr/>
        </p:nvPicPr>
        <p:blipFill>
          <a:blip r:embed="rId3"/>
          <a:stretch>
            <a:fillRect/>
          </a:stretch>
        </p:blipFill>
        <p:spPr>
          <a:xfrm>
            <a:off x="8243670" y="1770231"/>
            <a:ext cx="2711988" cy="1039173"/>
          </a:xfrm>
          <a:prstGeom prst="rect">
            <a:avLst/>
          </a:prstGeom>
          <a:ln w="3175">
            <a:solidFill>
              <a:schemeClr val="tx1"/>
            </a:solidFill>
          </a:ln>
        </p:spPr>
      </p:pic>
      <p:pic>
        <p:nvPicPr>
          <p:cNvPr id="10" name="Picture 9">
            <a:extLst>
              <a:ext uri="{FF2B5EF4-FFF2-40B4-BE49-F238E27FC236}">
                <a16:creationId xmlns:a16="http://schemas.microsoft.com/office/drawing/2014/main" id="{8C0C2546-F391-FDA9-2855-11B510FACBA0}"/>
              </a:ext>
            </a:extLst>
          </p:cNvPr>
          <p:cNvPicPr>
            <a:picLocks noChangeAspect="1"/>
          </p:cNvPicPr>
          <p:nvPr/>
        </p:nvPicPr>
        <p:blipFill>
          <a:blip r:embed="rId4"/>
          <a:stretch>
            <a:fillRect/>
          </a:stretch>
        </p:blipFill>
        <p:spPr>
          <a:xfrm>
            <a:off x="8243670" y="4754608"/>
            <a:ext cx="2757566" cy="1201511"/>
          </a:xfrm>
          <a:prstGeom prst="rect">
            <a:avLst/>
          </a:prstGeom>
        </p:spPr>
      </p:pic>
    </p:spTree>
    <p:extLst>
      <p:ext uri="{BB962C8B-B14F-4D97-AF65-F5344CB8AC3E}">
        <p14:creationId xmlns:p14="http://schemas.microsoft.com/office/powerpoint/2010/main" val="270026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7E66B-CEB3-594A-1953-DADD62CF0F2B}"/>
              </a:ext>
            </a:extLst>
          </p:cNvPr>
          <p:cNvSpPr>
            <a:spLocks noGrp="1"/>
          </p:cNvSpPr>
          <p:nvPr>
            <p:ph type="title"/>
          </p:nvPr>
        </p:nvSpPr>
        <p:spPr>
          <a:xfrm>
            <a:off x="838200" y="3122720"/>
            <a:ext cx="10515600" cy="612559"/>
          </a:xfrm>
        </p:spPr>
        <p:txBody>
          <a:bodyPr/>
          <a:lstStyle/>
          <a:p>
            <a:r>
              <a:rPr lang="en-US" dirty="0"/>
              <a:t>Contract Authorization</a:t>
            </a:r>
          </a:p>
        </p:txBody>
      </p:sp>
    </p:spTree>
    <p:extLst>
      <p:ext uri="{BB962C8B-B14F-4D97-AF65-F5344CB8AC3E}">
        <p14:creationId xmlns:p14="http://schemas.microsoft.com/office/powerpoint/2010/main" val="3380155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Vote Language </a:t>
            </a:r>
          </a:p>
        </p:txBody>
      </p:sp>
      <p:sp>
        <p:nvSpPr>
          <p:cNvPr id="3" name="Content Placeholder 2"/>
          <p:cNvSpPr>
            <a:spLocks noGrp="1"/>
          </p:cNvSpPr>
          <p:nvPr>
            <p:ph idx="1"/>
          </p:nvPr>
        </p:nvSpPr>
        <p:spPr/>
        <p:txBody>
          <a:bodyPr/>
          <a:lstStyle/>
          <a:p>
            <a:pPr marL="0" indent="0">
              <a:buNone/>
            </a:pPr>
            <a:r>
              <a:rPr lang="en-US" dirty="0"/>
              <a:t>IT IS VOTED:</a:t>
            </a:r>
          </a:p>
          <a:p>
            <a:pPr marL="0" indent="0">
              <a:buNone/>
            </a:pPr>
            <a:endParaRPr lang="en-US" b="1" dirty="0"/>
          </a:p>
          <a:p>
            <a:pPr marL="0" indent="0">
              <a:buNone/>
            </a:pPr>
            <a:r>
              <a:rPr lang="en-US" dirty="0"/>
              <a:t>That the General Manager is hereby authorized to enter into a Collective Bargaining Agreement with Local 105 for the term from July 1, 2023 to June 30, 2027 and to execute any necessary or ancillary documents in the name and on behalf of the Massachusetts Bay Transportation Authority to effectuate this Agreement.</a:t>
            </a:r>
          </a:p>
        </p:txBody>
      </p:sp>
    </p:spTree>
    <p:extLst>
      <p:ext uri="{BB962C8B-B14F-4D97-AF65-F5344CB8AC3E}">
        <p14:creationId xmlns:p14="http://schemas.microsoft.com/office/powerpoint/2010/main" val="631716712"/>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10442</TotalTime>
  <Words>276</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Franklin Gothic Book</vt:lpstr>
      <vt:lpstr>Office Theme</vt:lpstr>
      <vt:lpstr>Local 105 Collective Bargaining Contract Authorization</vt:lpstr>
      <vt:lpstr>2023 Bargaining Cycle </vt:lpstr>
      <vt:lpstr>Tentative Agreement Summary</vt:lpstr>
      <vt:lpstr>Contract Authorization</vt:lpstr>
      <vt:lpstr>Vote Language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Hope</dc:creator>
  <cp:lastModifiedBy>Kazakis, Daniel</cp:lastModifiedBy>
  <cp:revision>250</cp:revision>
  <dcterms:created xsi:type="dcterms:W3CDTF">2019-08-26T18:42:38Z</dcterms:created>
  <dcterms:modified xsi:type="dcterms:W3CDTF">2023-12-29T14:02:35Z</dcterms:modified>
</cp:coreProperties>
</file>