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1" r:id="rId5"/>
  </p:sldMasterIdLst>
  <p:sldIdLst>
    <p:sldId id="6383" r:id="rId6"/>
    <p:sldId id="6385" r:id="rId7"/>
    <p:sldId id="6386" r:id="rId8"/>
    <p:sldId id="6388" r:id="rId9"/>
    <p:sldId id="6390" r:id="rId10"/>
    <p:sldId id="271" r:id="rId11"/>
    <p:sldId id="27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2EC4BF4-F154-67F5-7069-9C3C2CCFEE11}" name="DiPetrillo, Tracy" initials="DT" userId="S::TDiPetrillo@mbta.com::e28c9e76-c6d9-457d-8e8e-24df3d7dae98"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8"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microsoft.com/office/2018/10/relationships/authors" Targe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2732653"/>
            <a:ext cx="9144000" cy="1143000"/>
          </a:xfrm>
        </p:spPr>
        <p:txBody>
          <a:bodyPr anchor="b"/>
          <a:lstStyle>
            <a:lvl1pPr algn="ctr">
              <a:defRPr sz="6000">
                <a:latin typeface="Franklin Gothic Book" panose="020B0503020102020204" pitchFamily="34" charset="0"/>
              </a:defRPr>
            </a:lvl1pPr>
          </a:lstStyle>
          <a:p>
            <a:r>
              <a:rPr lang="en-US" dirty="0"/>
              <a:t>Presentation Title</a:t>
            </a:r>
          </a:p>
        </p:txBody>
      </p:sp>
      <p:sp>
        <p:nvSpPr>
          <p:cNvPr id="3" name="Subtitle 2"/>
          <p:cNvSpPr>
            <a:spLocks noGrp="1"/>
          </p:cNvSpPr>
          <p:nvPr>
            <p:ph type="subTitle" idx="1" hasCustomPrompt="1"/>
          </p:nvPr>
        </p:nvSpPr>
        <p:spPr>
          <a:xfrm>
            <a:off x="1524000" y="4142723"/>
            <a:ext cx="9144000" cy="1655762"/>
          </a:xfrm>
        </p:spPr>
        <p:txBody>
          <a:bodyPr/>
          <a:lstStyle>
            <a:lvl1pPr marL="0" indent="0" algn="l">
              <a:buNone/>
              <a:defRPr sz="2400" baseline="0">
                <a:latin typeface="Franklin Gothic Book" panose="020B05030201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Fiscal and Management Control Board</a:t>
            </a:r>
          </a:p>
          <a:p>
            <a:r>
              <a:rPr lang="en-US" dirty="0"/>
              <a:t>[Presenter Name]</a:t>
            </a:r>
          </a:p>
          <a:p>
            <a:r>
              <a:rPr lang="en-US" dirty="0"/>
              <a:t>[Date]</a:t>
            </a:r>
          </a:p>
        </p:txBody>
      </p:sp>
      <p:sp>
        <p:nvSpPr>
          <p:cNvPr id="8"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cxnSp>
        <p:nvCxnSpPr>
          <p:cNvPr id="11" name="Straight Connector 10"/>
          <p:cNvCxnSpPr/>
          <p:nvPr userDrawn="1"/>
        </p:nvCxnSpPr>
        <p:spPr>
          <a:xfrm>
            <a:off x="0" y="4008240"/>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08537" y="649746"/>
            <a:ext cx="7374927" cy="1664208"/>
          </a:xfrm>
          <a:prstGeom prst="rect">
            <a:avLst/>
          </a:prstGeom>
        </p:spPr>
      </p:pic>
      <p:sp>
        <p:nvSpPr>
          <p:cNvPr id="4" name="Rectangle 3"/>
          <p:cNvSpPr/>
          <p:nvPr userDrawn="1"/>
        </p:nvSpPr>
        <p:spPr>
          <a:xfrm>
            <a:off x="196788" y="143376"/>
            <a:ext cx="11798423" cy="2929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62892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2" name="Picture 11"/>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2" name="Title 1"/>
          <p:cNvSpPr>
            <a:spLocks noGrp="1"/>
          </p:cNvSpPr>
          <p:nvPr>
            <p:ph type="title"/>
          </p:nvPr>
        </p:nvSpPr>
        <p:spPr>
          <a:xfrm>
            <a:off x="539496" y="457200"/>
            <a:ext cx="4239365" cy="1600200"/>
          </a:xfrm>
        </p:spPr>
        <p:txBody>
          <a:bodyPr anchor="b"/>
          <a:lstStyle>
            <a:lvl1pPr>
              <a:defRPr sz="3200">
                <a:latin typeface="Franklin Gothic Book" panose="020B0503020102020204" pitchFamily="34" charset="0"/>
              </a:defRPr>
            </a:lvl1pPr>
          </a:lstStyle>
          <a:p>
            <a:r>
              <a:rPr lang="en-US" dirty="0"/>
              <a:t>Click to edit Master title style</a:t>
            </a:r>
          </a:p>
        </p:txBody>
      </p:sp>
      <p:sp>
        <p:nvSpPr>
          <p:cNvPr id="3" name="Picture Placeholder 2"/>
          <p:cNvSpPr>
            <a:spLocks noGrp="1"/>
          </p:cNvSpPr>
          <p:nvPr>
            <p:ph type="pic" idx="1"/>
          </p:nvPr>
        </p:nvSpPr>
        <p:spPr>
          <a:xfrm>
            <a:off x="5140171" y="457200"/>
            <a:ext cx="6516210" cy="5907023"/>
          </a:xfrm>
        </p:spPr>
        <p:txBody>
          <a:bodyPr/>
          <a:lstStyle>
            <a:lvl1pPr marL="0" indent="0">
              <a:buNone/>
              <a:defRPr sz="3200">
                <a:latin typeface="Franklin Gothic Book" panose="020B05030201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539496" y="2057400"/>
            <a:ext cx="4239365" cy="4306824"/>
          </a:xfrm>
        </p:spPr>
        <p:txBody>
          <a:bodyPr/>
          <a:lstStyle>
            <a:lvl1pPr marL="0" indent="0">
              <a:buNone/>
              <a:defRPr sz="1600">
                <a:latin typeface="Franklin Gothic Book" panose="020B05030201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10"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Tree>
    <p:extLst>
      <p:ext uri="{BB962C8B-B14F-4D97-AF65-F5344CB8AC3E}">
        <p14:creationId xmlns:p14="http://schemas.microsoft.com/office/powerpoint/2010/main" val="1568331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228600" y="228600"/>
            <a:ext cx="11732260" cy="6400800"/>
          </a:xfrm>
          <a:custGeom>
            <a:avLst/>
            <a:gdLst/>
            <a:ahLst/>
            <a:cxnLst/>
            <a:rect l="l" t="t" r="r" b="b"/>
            <a:pathLst>
              <a:path w="11732260" h="6400800">
                <a:moveTo>
                  <a:pt x="11731752" y="0"/>
                </a:moveTo>
                <a:lnTo>
                  <a:pt x="0" y="0"/>
                </a:lnTo>
                <a:lnTo>
                  <a:pt x="0" y="6400800"/>
                </a:lnTo>
                <a:lnTo>
                  <a:pt x="11731752" y="6400800"/>
                </a:lnTo>
                <a:lnTo>
                  <a:pt x="11731752" y="0"/>
                </a:lnTo>
                <a:close/>
              </a:path>
            </a:pathLst>
          </a:custGeom>
          <a:solidFill>
            <a:srgbClr val="005295"/>
          </a:solidFill>
        </p:spPr>
        <p:txBody>
          <a:bodyPr wrap="square" lIns="0" tIns="0" rIns="0" bIns="0" rtlCol="0"/>
          <a:lstStyle/>
          <a:p>
            <a:endParaRPr/>
          </a:p>
        </p:txBody>
      </p:sp>
      <p:sp>
        <p:nvSpPr>
          <p:cNvPr id="2" name="Holder 2"/>
          <p:cNvSpPr>
            <a:spLocks noGrp="1"/>
          </p:cNvSpPr>
          <p:nvPr>
            <p:ph type="ctrTitle"/>
          </p:nvPr>
        </p:nvSpPr>
        <p:spPr>
          <a:xfrm>
            <a:off x="2865559" y="2472406"/>
            <a:ext cx="6457950" cy="1579879"/>
          </a:xfrm>
          <a:prstGeom prst="rect">
            <a:avLst/>
          </a:prstGeom>
        </p:spPr>
        <p:txBody>
          <a:bodyPr wrap="square" lIns="0" tIns="0" rIns="0" bIns="0">
            <a:spAutoFit/>
          </a:bodyPr>
          <a:lstStyle>
            <a:lvl1pPr>
              <a:defRPr sz="3000" b="1" i="1">
                <a:solidFill>
                  <a:srgbClr val="005295"/>
                </a:solidFill>
                <a:latin typeface="ITCErasStd-Demi"/>
                <a:cs typeface="ITCErasStd-Demi"/>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sz="1800" b="1" i="0">
                <a:solidFill>
                  <a:srgbClr val="231F20"/>
                </a:solidFill>
                <a:latin typeface="HelveticaNeueLT Std"/>
                <a:cs typeface="HelveticaNeueLT Std"/>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1/18/2024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5592785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1" i="1">
                <a:solidFill>
                  <a:srgbClr val="005295"/>
                </a:solidFill>
                <a:latin typeface="ITCErasStd-Demi"/>
                <a:cs typeface="ITCErasStd-Demi"/>
              </a:defRPr>
            </a:lvl1pPr>
          </a:lstStyle>
          <a:p>
            <a:endParaRPr/>
          </a:p>
        </p:txBody>
      </p:sp>
      <p:sp>
        <p:nvSpPr>
          <p:cNvPr id="3" name="Holder 3"/>
          <p:cNvSpPr>
            <a:spLocks noGrp="1"/>
          </p:cNvSpPr>
          <p:nvPr>
            <p:ph type="body" idx="1"/>
          </p:nvPr>
        </p:nvSpPr>
        <p:spPr/>
        <p:txBody>
          <a:bodyPr lIns="0" tIns="0" rIns="0" bIns="0"/>
          <a:lstStyle>
            <a:lvl1pPr>
              <a:defRPr sz="1800" b="1" i="0">
                <a:solidFill>
                  <a:srgbClr val="231F20"/>
                </a:solidFill>
                <a:latin typeface="HelveticaNeueLT Std"/>
                <a:cs typeface="HelveticaNeueLT Std"/>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1/18/2024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4779628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5029199" y="228600"/>
            <a:ext cx="6931659" cy="6400800"/>
          </a:xfrm>
          <a:custGeom>
            <a:avLst/>
            <a:gdLst/>
            <a:ahLst/>
            <a:cxnLst/>
            <a:rect l="l" t="t" r="r" b="b"/>
            <a:pathLst>
              <a:path w="6931659" h="6400800">
                <a:moveTo>
                  <a:pt x="6931152" y="0"/>
                </a:moveTo>
                <a:lnTo>
                  <a:pt x="0" y="0"/>
                </a:lnTo>
                <a:lnTo>
                  <a:pt x="0" y="6400800"/>
                </a:lnTo>
                <a:lnTo>
                  <a:pt x="6931152" y="6400800"/>
                </a:lnTo>
                <a:lnTo>
                  <a:pt x="6931152" y="0"/>
                </a:lnTo>
                <a:close/>
              </a:path>
            </a:pathLst>
          </a:custGeom>
          <a:solidFill>
            <a:srgbClr val="005295"/>
          </a:solidFill>
        </p:spPr>
        <p:txBody>
          <a:bodyPr wrap="square" lIns="0" tIns="0" rIns="0" bIns="0" rtlCol="0"/>
          <a:lstStyle/>
          <a:p>
            <a:endParaRPr/>
          </a:p>
        </p:txBody>
      </p:sp>
      <p:sp>
        <p:nvSpPr>
          <p:cNvPr id="17" name="bg object 17"/>
          <p:cNvSpPr/>
          <p:nvPr/>
        </p:nvSpPr>
        <p:spPr>
          <a:xfrm>
            <a:off x="4594859" y="228600"/>
            <a:ext cx="219710" cy="6400800"/>
          </a:xfrm>
          <a:custGeom>
            <a:avLst/>
            <a:gdLst/>
            <a:ahLst/>
            <a:cxnLst/>
            <a:rect l="l" t="t" r="r" b="b"/>
            <a:pathLst>
              <a:path w="219710" h="6400800">
                <a:moveTo>
                  <a:pt x="219456" y="0"/>
                </a:moveTo>
                <a:lnTo>
                  <a:pt x="0" y="0"/>
                </a:lnTo>
                <a:lnTo>
                  <a:pt x="0" y="6400800"/>
                </a:lnTo>
                <a:lnTo>
                  <a:pt x="219456" y="6400800"/>
                </a:lnTo>
                <a:lnTo>
                  <a:pt x="219456" y="0"/>
                </a:lnTo>
                <a:close/>
              </a:path>
            </a:pathLst>
          </a:custGeom>
          <a:solidFill>
            <a:srgbClr val="49A942"/>
          </a:solidFill>
        </p:spPr>
        <p:txBody>
          <a:bodyPr wrap="square" lIns="0" tIns="0" rIns="0" bIns="0" rtlCol="0"/>
          <a:lstStyle/>
          <a:p>
            <a:endParaRPr/>
          </a:p>
        </p:txBody>
      </p:sp>
      <p:sp>
        <p:nvSpPr>
          <p:cNvPr id="18" name="bg object 18"/>
          <p:cNvSpPr/>
          <p:nvPr/>
        </p:nvSpPr>
        <p:spPr>
          <a:xfrm>
            <a:off x="4813299" y="228600"/>
            <a:ext cx="219710" cy="6400800"/>
          </a:xfrm>
          <a:custGeom>
            <a:avLst/>
            <a:gdLst/>
            <a:ahLst/>
            <a:cxnLst/>
            <a:rect l="l" t="t" r="r" b="b"/>
            <a:pathLst>
              <a:path w="219710" h="6400800">
                <a:moveTo>
                  <a:pt x="219455" y="0"/>
                </a:moveTo>
                <a:lnTo>
                  <a:pt x="0" y="0"/>
                </a:lnTo>
                <a:lnTo>
                  <a:pt x="0" y="6400800"/>
                </a:lnTo>
                <a:lnTo>
                  <a:pt x="219455" y="6400800"/>
                </a:lnTo>
                <a:lnTo>
                  <a:pt x="219455" y="0"/>
                </a:lnTo>
                <a:close/>
              </a:path>
            </a:pathLst>
          </a:custGeom>
          <a:solidFill>
            <a:srgbClr val="007DC3"/>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3000" b="1" i="1">
                <a:solidFill>
                  <a:srgbClr val="005295"/>
                </a:solidFill>
                <a:latin typeface="ITCErasStd-Demi"/>
                <a:cs typeface="ITCErasStd-Demi"/>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1/18/2024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5233592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000" b="1" i="1">
                <a:solidFill>
                  <a:srgbClr val="005295"/>
                </a:solidFill>
                <a:latin typeface="ITCErasStd-Demi"/>
                <a:cs typeface="ITCErasStd-Dem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1/18/2024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23294487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1/18/2024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729956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2" name="Title 1"/>
          <p:cNvSpPr>
            <a:spLocks noGrp="1"/>
          </p:cNvSpPr>
          <p:nvPr>
            <p:ph type="title"/>
          </p:nvPr>
        </p:nvSpPr>
        <p:spPr>
          <a:xfrm>
            <a:off x="838200" y="532029"/>
            <a:ext cx="10515600" cy="612559"/>
          </a:xfrm>
        </p:spPr>
        <p:txBody>
          <a:bodyPr>
            <a:normAutofit/>
          </a:bodyPr>
          <a:lstStyle>
            <a:lvl1pPr algn="ctr">
              <a:defRPr sz="3600">
                <a:latin typeface="Franklin Gothic Book" panose="020B0503020102020204" pitchFamily="34" charset="0"/>
              </a:defRPr>
            </a:lvl1pPr>
          </a:lstStyle>
          <a:p>
            <a:r>
              <a:rPr lang="en-US" dirty="0"/>
              <a:t>Click to edit Master title style</a:t>
            </a:r>
          </a:p>
        </p:txBody>
      </p:sp>
      <p:sp>
        <p:nvSpPr>
          <p:cNvPr id="3" name="Content Placeholder 2"/>
          <p:cNvSpPr>
            <a:spLocks noGrp="1"/>
          </p:cNvSpPr>
          <p:nvPr>
            <p:ph idx="1"/>
          </p:nvPr>
        </p:nvSpPr>
        <p:spPr>
          <a:xfrm>
            <a:off x="538579" y="1605280"/>
            <a:ext cx="11114843" cy="4571683"/>
          </a:xfrm>
        </p:spPr>
        <p:txBody>
          <a:bodyPr/>
          <a:lstStyle>
            <a:lvl1pPr>
              <a:defRPr>
                <a:latin typeface="Franklin Gothic Book" panose="020B0503020102020204" pitchFamily="34" charset="0"/>
              </a:defRPr>
            </a:lvl1pPr>
            <a:lvl2pPr>
              <a:defRPr>
                <a:latin typeface="Franklin Gothic Book" panose="020B0503020102020204" pitchFamily="34" charset="0"/>
              </a:defRPr>
            </a:lvl2pPr>
            <a:lvl3pPr>
              <a:defRPr>
                <a:latin typeface="Franklin Gothic Book" panose="020B0503020102020204" pitchFamily="34" charset="0"/>
              </a:defRPr>
            </a:lvl3pPr>
            <a:lvl4pPr>
              <a:defRPr>
                <a:latin typeface="Franklin Gothic Book" panose="020B0503020102020204" pitchFamily="34" charset="0"/>
              </a:defRPr>
            </a:lvl4pPr>
            <a:lvl5pPr>
              <a:defRPr>
                <a:latin typeface="Franklin Gothic Book" panose="020B05030201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cxnSp>
        <p:nvCxnSpPr>
          <p:cNvPr id="5" name="Straight Connector 4"/>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9081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1" name="Picture 10"/>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2" name="Title 1"/>
          <p:cNvSpPr>
            <a:spLocks noGrp="1"/>
          </p:cNvSpPr>
          <p:nvPr>
            <p:ph type="title"/>
          </p:nvPr>
        </p:nvSpPr>
        <p:spPr>
          <a:xfrm>
            <a:off x="831850" y="1709738"/>
            <a:ext cx="10515600" cy="2852737"/>
          </a:xfrm>
        </p:spPr>
        <p:txBody>
          <a:bodyPr anchor="ctr"/>
          <a:lstStyle>
            <a:lvl1pPr algn="ctr">
              <a:defRPr sz="6000">
                <a:latin typeface="Franklin Gothic Book" panose="020B0503020102020204" pitchFamily="34" charset="0"/>
              </a:defRPr>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Franklin Gothic Book" panose="020B05030201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9"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Tree>
    <p:extLst>
      <p:ext uri="{BB962C8B-B14F-4D97-AF65-F5344CB8AC3E}">
        <p14:creationId xmlns:p14="http://schemas.microsoft.com/office/powerpoint/2010/main" val="14303298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12" name="Picture 11"/>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3" name="Content Placeholder 2"/>
          <p:cNvSpPr>
            <a:spLocks noGrp="1"/>
          </p:cNvSpPr>
          <p:nvPr>
            <p:ph sz="half" idx="1"/>
          </p:nvPr>
        </p:nvSpPr>
        <p:spPr>
          <a:xfrm>
            <a:off x="539496" y="1609344"/>
            <a:ext cx="5460507" cy="4572000"/>
          </a:xfrm>
        </p:spPr>
        <p:txBody>
          <a:bodyPr/>
          <a:lstStyle>
            <a:lvl1pPr>
              <a:defRPr>
                <a:latin typeface="Franklin Gothic Book" panose="020B0503020102020204" pitchFamily="34" charset="0"/>
              </a:defRPr>
            </a:lvl1pPr>
            <a:lvl2pPr>
              <a:defRPr>
                <a:latin typeface="Franklin Gothic Book" panose="020B0503020102020204" pitchFamily="34" charset="0"/>
              </a:defRPr>
            </a:lvl2pPr>
            <a:lvl3pPr>
              <a:defRPr>
                <a:latin typeface="Franklin Gothic Book" panose="020B0503020102020204" pitchFamily="34" charset="0"/>
              </a:defRPr>
            </a:lvl3pPr>
            <a:lvl4pPr>
              <a:defRPr>
                <a:latin typeface="Franklin Gothic Book" panose="020B0503020102020204" pitchFamily="34" charset="0"/>
              </a:defRPr>
            </a:lvl4pPr>
            <a:lvl5pPr>
              <a:defRPr>
                <a:latin typeface="Franklin Gothic Book" panose="020B05030201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68698" y="1609344"/>
            <a:ext cx="5433134" cy="4572000"/>
          </a:xfrm>
        </p:spPr>
        <p:txBody>
          <a:bodyPr/>
          <a:lstStyle>
            <a:lvl1pPr>
              <a:defRPr>
                <a:latin typeface="Franklin Gothic Book" panose="020B0503020102020204" pitchFamily="34" charset="0"/>
              </a:defRPr>
            </a:lvl1pPr>
            <a:lvl2pPr>
              <a:defRPr>
                <a:latin typeface="Franklin Gothic Book" panose="020B0503020102020204" pitchFamily="34" charset="0"/>
              </a:defRPr>
            </a:lvl2pPr>
            <a:lvl3pPr>
              <a:defRPr>
                <a:latin typeface="Franklin Gothic Book" panose="020B0503020102020204" pitchFamily="34" charset="0"/>
              </a:defRPr>
            </a:lvl3pPr>
            <a:lvl4pPr>
              <a:defRPr>
                <a:latin typeface="Franklin Gothic Book" panose="020B0503020102020204" pitchFamily="34" charset="0"/>
              </a:defRPr>
            </a:lvl4pPr>
            <a:lvl5pPr>
              <a:defRPr>
                <a:latin typeface="Franklin Gothic Book" panose="020B05030201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
        <p:nvSpPr>
          <p:cNvPr id="14" name="Title 1"/>
          <p:cNvSpPr>
            <a:spLocks noGrp="1"/>
          </p:cNvSpPr>
          <p:nvPr>
            <p:ph type="title"/>
          </p:nvPr>
        </p:nvSpPr>
        <p:spPr>
          <a:xfrm>
            <a:off x="838200" y="532029"/>
            <a:ext cx="10515600" cy="612559"/>
          </a:xfrm>
        </p:spPr>
        <p:txBody>
          <a:bodyPr>
            <a:normAutofit/>
          </a:bodyPr>
          <a:lstStyle>
            <a:lvl1pPr algn="ctr">
              <a:defRPr sz="3600">
                <a:latin typeface="Franklin Gothic Book" panose="020B0503020102020204" pitchFamily="34" charset="0"/>
              </a:defRPr>
            </a:lvl1pPr>
          </a:lstStyle>
          <a:p>
            <a:r>
              <a:rPr lang="en-US" dirty="0"/>
              <a:t>Click to edit Master title style</a:t>
            </a:r>
          </a:p>
        </p:txBody>
      </p:sp>
      <p:cxnSp>
        <p:nvCxnSpPr>
          <p:cNvPr id="15" name="Straight Connector 14"/>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1162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14" name="Picture 13"/>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3" name="Text Placeholder 2"/>
          <p:cNvSpPr>
            <a:spLocks noGrp="1"/>
          </p:cNvSpPr>
          <p:nvPr>
            <p:ph type="body" idx="1"/>
          </p:nvPr>
        </p:nvSpPr>
        <p:spPr>
          <a:xfrm>
            <a:off x="539496" y="1564481"/>
            <a:ext cx="5157787" cy="520700"/>
          </a:xfrm>
        </p:spPr>
        <p:txBody>
          <a:bodyPr anchor="ctr"/>
          <a:lstStyle>
            <a:lvl1pPr marL="0" indent="0">
              <a:buNone/>
              <a:defRPr sz="2400" b="1">
                <a:latin typeface="Franklin Gothic Book" panose="020B05030201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539496" y="2201863"/>
            <a:ext cx="5157787" cy="4114800"/>
          </a:xfrm>
        </p:spPr>
        <p:txBody>
          <a:bodyPr/>
          <a:lstStyle>
            <a:lvl1pPr>
              <a:defRPr>
                <a:latin typeface="Franklin Gothic Book" panose="020B0503020102020204" pitchFamily="34" charset="0"/>
              </a:defRPr>
            </a:lvl1pPr>
            <a:lvl2pPr>
              <a:defRPr>
                <a:latin typeface="Franklin Gothic Book" panose="020B0503020102020204" pitchFamily="34" charset="0"/>
              </a:defRPr>
            </a:lvl2pPr>
            <a:lvl3pPr>
              <a:defRPr>
                <a:latin typeface="Franklin Gothic Book" panose="020B0503020102020204" pitchFamily="34" charset="0"/>
              </a:defRPr>
            </a:lvl3pPr>
            <a:lvl4pPr>
              <a:defRPr>
                <a:latin typeface="Franklin Gothic Book" panose="020B0503020102020204" pitchFamily="34" charset="0"/>
              </a:defRPr>
            </a:lvl4pPr>
            <a:lvl5pPr>
              <a:defRPr>
                <a:latin typeface="Franklin Gothic Book" panose="020B05030201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096001" y="1564481"/>
            <a:ext cx="5528568" cy="532607"/>
          </a:xfrm>
        </p:spPr>
        <p:txBody>
          <a:bodyPr anchor="ctr"/>
          <a:lstStyle>
            <a:lvl1pPr marL="0" indent="0">
              <a:buNone/>
              <a:defRPr sz="2400" b="1">
                <a:latin typeface="Franklin Gothic Book" panose="020B05030201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6096000" y="2203704"/>
            <a:ext cx="5528569" cy="4116463"/>
          </a:xfrm>
        </p:spPr>
        <p:txBody>
          <a:bodyPr/>
          <a:lstStyle>
            <a:lvl1pPr>
              <a:defRPr>
                <a:latin typeface="Franklin Gothic Book" panose="020B0503020102020204" pitchFamily="34" charset="0"/>
              </a:defRPr>
            </a:lvl1pPr>
            <a:lvl2pPr>
              <a:defRPr>
                <a:latin typeface="Franklin Gothic Book" panose="020B0503020102020204" pitchFamily="34" charset="0"/>
              </a:defRPr>
            </a:lvl2pPr>
            <a:lvl3pPr>
              <a:defRPr>
                <a:latin typeface="Franklin Gothic Book" panose="020B0503020102020204" pitchFamily="34" charset="0"/>
              </a:defRPr>
            </a:lvl3pPr>
            <a:lvl4pPr>
              <a:defRPr>
                <a:latin typeface="Franklin Gothic Book" panose="020B0503020102020204" pitchFamily="34" charset="0"/>
              </a:defRPr>
            </a:lvl4pPr>
            <a:lvl5pPr>
              <a:defRPr>
                <a:latin typeface="Franklin Gothic Book" panose="020B05030201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
        <p:nvSpPr>
          <p:cNvPr id="16" name="Title 1"/>
          <p:cNvSpPr>
            <a:spLocks noGrp="1"/>
          </p:cNvSpPr>
          <p:nvPr>
            <p:ph type="title"/>
          </p:nvPr>
        </p:nvSpPr>
        <p:spPr>
          <a:xfrm>
            <a:off x="838200" y="532029"/>
            <a:ext cx="10515600" cy="612559"/>
          </a:xfrm>
        </p:spPr>
        <p:txBody>
          <a:bodyPr>
            <a:normAutofit/>
          </a:bodyPr>
          <a:lstStyle>
            <a:lvl1pPr algn="ctr">
              <a:defRPr sz="3600">
                <a:latin typeface="Franklin Gothic Book" panose="020B0503020102020204" pitchFamily="34" charset="0"/>
              </a:defRPr>
            </a:lvl1pPr>
          </a:lstStyle>
          <a:p>
            <a:r>
              <a:rPr lang="en-US" dirty="0"/>
              <a:t>Click to edit Master title style</a:t>
            </a:r>
          </a:p>
        </p:txBody>
      </p:sp>
      <p:cxnSp>
        <p:nvCxnSpPr>
          <p:cNvPr id="17" name="Straight Connector 16"/>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1185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2" name="Picture 11"/>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10"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
        <p:nvSpPr>
          <p:cNvPr id="14" name="Title 1"/>
          <p:cNvSpPr>
            <a:spLocks noGrp="1"/>
          </p:cNvSpPr>
          <p:nvPr>
            <p:ph type="title"/>
          </p:nvPr>
        </p:nvSpPr>
        <p:spPr>
          <a:xfrm>
            <a:off x="838200" y="532029"/>
            <a:ext cx="10515600" cy="612559"/>
          </a:xfrm>
        </p:spPr>
        <p:txBody>
          <a:bodyPr>
            <a:normAutofit/>
          </a:bodyPr>
          <a:lstStyle>
            <a:lvl1pPr algn="ctr">
              <a:defRPr sz="3600">
                <a:latin typeface="Franklin Gothic Book" panose="020B0503020102020204" pitchFamily="34" charset="0"/>
              </a:defRPr>
            </a:lvl1pPr>
          </a:lstStyle>
          <a:p>
            <a:r>
              <a:rPr lang="en-US" dirty="0"/>
              <a:t>Click to edit Master title style</a:t>
            </a:r>
          </a:p>
        </p:txBody>
      </p:sp>
      <p:cxnSp>
        <p:nvCxnSpPr>
          <p:cNvPr id="8" name="Straight Connector 7"/>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03451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no logo)">
    <p:spTree>
      <p:nvGrpSpPr>
        <p:cNvPr id="1" name=""/>
        <p:cNvGrpSpPr/>
        <p:nvPr/>
      </p:nvGrpSpPr>
      <p:grpSpPr>
        <a:xfrm>
          <a:off x="0" y="0"/>
          <a:ext cx="0" cy="0"/>
          <a:chOff x="0" y="0"/>
          <a:chExt cx="0" cy="0"/>
        </a:xfrm>
      </p:grpSpPr>
      <p:sp>
        <p:nvSpPr>
          <p:cNvPr id="10"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
        <p:nvSpPr>
          <p:cNvPr id="14" name="Title 1"/>
          <p:cNvSpPr>
            <a:spLocks noGrp="1"/>
          </p:cNvSpPr>
          <p:nvPr>
            <p:ph type="title"/>
          </p:nvPr>
        </p:nvSpPr>
        <p:spPr>
          <a:xfrm>
            <a:off x="838200" y="532029"/>
            <a:ext cx="10515600" cy="612559"/>
          </a:xfrm>
        </p:spPr>
        <p:txBody>
          <a:bodyPr>
            <a:normAutofit/>
          </a:bodyPr>
          <a:lstStyle>
            <a:lvl1pPr algn="ctr">
              <a:defRPr sz="3600">
                <a:latin typeface="Franklin Gothic Book" panose="020B0503020102020204" pitchFamily="34" charset="0"/>
              </a:defRPr>
            </a:lvl1pPr>
          </a:lstStyle>
          <a:p>
            <a:r>
              <a:rPr lang="en-US" dirty="0"/>
              <a:t>Click to edit Master title style</a:t>
            </a:r>
          </a:p>
        </p:txBody>
      </p:sp>
      <p:cxnSp>
        <p:nvCxnSpPr>
          <p:cNvPr id="8" name="Straight Connector 7"/>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40290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9" name="Picture 8"/>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7"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cxnSp>
        <p:nvCxnSpPr>
          <p:cNvPr id="6" name="Straight Connector 5"/>
          <p:cNvCxnSpPr/>
          <p:nvPr userDrawn="1"/>
        </p:nvCxnSpPr>
        <p:spPr>
          <a:xfrm>
            <a:off x="0" y="1215609"/>
            <a:ext cx="12192000" cy="6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9488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cstate="print">
            <a:lum bright="70000" contrast="-70000"/>
            <a:extLst>
              <a:ext uri="{28A0092B-C50C-407E-A947-70E740481C1C}">
                <a14:useLocalDpi xmlns:a14="http://schemas.microsoft.com/office/drawing/2010/main" val="0"/>
              </a:ext>
            </a:extLst>
          </a:blip>
          <a:srcRect t="212" r="15747" b="17314"/>
          <a:stretch/>
        </p:blipFill>
        <p:spPr>
          <a:xfrm>
            <a:off x="10759736" y="5455997"/>
            <a:ext cx="1432264" cy="1402003"/>
          </a:xfrm>
          <a:prstGeom prst="rect">
            <a:avLst/>
          </a:prstGeom>
        </p:spPr>
      </p:pic>
      <p:sp>
        <p:nvSpPr>
          <p:cNvPr id="2" name="Title 1"/>
          <p:cNvSpPr>
            <a:spLocks noGrp="1"/>
          </p:cNvSpPr>
          <p:nvPr>
            <p:ph type="title"/>
          </p:nvPr>
        </p:nvSpPr>
        <p:spPr>
          <a:xfrm>
            <a:off x="539496" y="457200"/>
            <a:ext cx="4239365" cy="1600200"/>
          </a:xfrm>
        </p:spPr>
        <p:txBody>
          <a:bodyPr anchor="b"/>
          <a:lstStyle>
            <a:lvl1pPr>
              <a:defRPr sz="3200">
                <a:latin typeface="Franklin Gothic Book" panose="020B0503020102020204" pitchFamily="34" charset="0"/>
              </a:defRPr>
            </a:lvl1pPr>
          </a:lstStyle>
          <a:p>
            <a:r>
              <a:rPr lang="en-US" dirty="0"/>
              <a:t>Click to edit Master title style</a:t>
            </a:r>
          </a:p>
        </p:txBody>
      </p:sp>
      <p:sp>
        <p:nvSpPr>
          <p:cNvPr id="3" name="Content Placeholder 2"/>
          <p:cNvSpPr>
            <a:spLocks noGrp="1"/>
          </p:cNvSpPr>
          <p:nvPr>
            <p:ph idx="1"/>
          </p:nvPr>
        </p:nvSpPr>
        <p:spPr>
          <a:xfrm>
            <a:off x="5183188" y="457201"/>
            <a:ext cx="6437682" cy="5908088"/>
          </a:xfrm>
        </p:spPr>
        <p:txBody>
          <a:bodyPr/>
          <a:lstStyle>
            <a:lvl1pPr>
              <a:defRPr sz="3200">
                <a:latin typeface="Franklin Gothic Book" panose="020B0503020102020204" pitchFamily="34" charset="0"/>
              </a:defRPr>
            </a:lvl1pPr>
            <a:lvl2pPr>
              <a:defRPr sz="2800">
                <a:latin typeface="Franklin Gothic Book" panose="020B0503020102020204" pitchFamily="34" charset="0"/>
              </a:defRPr>
            </a:lvl2pPr>
            <a:lvl3pPr>
              <a:defRPr sz="2400">
                <a:latin typeface="Franklin Gothic Book" panose="020B0503020102020204" pitchFamily="34" charset="0"/>
              </a:defRPr>
            </a:lvl3pPr>
            <a:lvl4pPr>
              <a:defRPr sz="2000">
                <a:latin typeface="Franklin Gothic Book" panose="020B0503020102020204" pitchFamily="34" charset="0"/>
              </a:defRPr>
            </a:lvl4pPr>
            <a:lvl5pPr>
              <a:defRPr sz="2000">
                <a:latin typeface="Franklin Gothic Book" panose="020B0503020102020204"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539496" y="2057399"/>
            <a:ext cx="4239365" cy="4307889"/>
          </a:xfrm>
        </p:spPr>
        <p:txBody>
          <a:bodyPr/>
          <a:lstStyle>
            <a:lvl1pPr marL="0" indent="0">
              <a:buNone/>
              <a:defRPr sz="1600">
                <a:latin typeface="Franklin Gothic Book" panose="020B05030201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Slide Number Placeholder 5"/>
          <p:cNvSpPr txBox="1">
            <a:spLocks/>
          </p:cNvSpPr>
          <p:nvPr userDrawn="1"/>
        </p:nvSpPr>
        <p:spPr>
          <a:xfrm>
            <a:off x="239697" y="6492875"/>
            <a:ext cx="2743200" cy="365125"/>
          </a:xfrm>
          <a:prstGeom prst="rect">
            <a:avLst/>
          </a:prstGeom>
          <a:ln>
            <a:noFill/>
          </a:ln>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AF00816E-48CC-4A12-A8DA-CCDF8A8C49B2}" type="slidenum">
              <a:rPr lang="en-US" smtClean="0"/>
              <a:pPr/>
              <a:t>‹#›</a:t>
            </a:fld>
            <a:endParaRPr lang="en-US" dirty="0"/>
          </a:p>
        </p:txBody>
      </p:sp>
    </p:spTree>
    <p:extLst>
      <p:ext uri="{BB962C8B-B14F-4D97-AF65-F5344CB8AC3E}">
        <p14:creationId xmlns:p14="http://schemas.microsoft.com/office/powerpoint/2010/main" val="2518903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theme" Target="../theme/theme2.xml"/><Relationship Id="rId5" Type="http://schemas.openxmlformats.org/officeDocument/2006/relationships/slideLayout" Target="../slideLayouts/slideLayout15.xml"/><Relationship Id="rId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4"/>
          <p:cNvSpPr txBox="1">
            <a:spLocks/>
          </p:cNvSpPr>
          <p:nvPr userDrawn="1"/>
        </p:nvSpPr>
        <p:spPr>
          <a:xfrm>
            <a:off x="4038600" y="6492875"/>
            <a:ext cx="4114800" cy="325120"/>
          </a:xfrm>
          <a:prstGeom prst="rect">
            <a:avLst/>
          </a:prstGeom>
        </p:spPr>
        <p:txBody>
          <a:bodyPr vert="horz" lIns="91440" tIns="45720" rIns="91440" bIns="45720" rtlCol="0" anchor="ctr"/>
          <a:lstStyle>
            <a:defPPr>
              <a:defRPr lang="en-US"/>
            </a:defPPr>
            <a:lvl1pPr marL="0" algn="ctr" defTabSz="914400" rtl="0" eaLnBrk="1" latinLnBrk="0" hangingPunct="1">
              <a:defRPr sz="1000" kern="1200">
                <a:solidFill>
                  <a:schemeClr val="bg1"/>
                </a:solidFill>
                <a:latin typeface="Franklin Gothic Book" panose="020B05030201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0" dirty="0">
                <a:solidFill>
                  <a:schemeClr val="tx1"/>
                </a:solidFill>
              </a:rPr>
              <a:t>Draft for Discussion &amp; Policy Purposes Only</a:t>
            </a:r>
          </a:p>
        </p:txBody>
      </p:sp>
    </p:spTree>
    <p:extLst>
      <p:ext uri="{BB962C8B-B14F-4D97-AF65-F5344CB8AC3E}">
        <p14:creationId xmlns:p14="http://schemas.microsoft.com/office/powerpoint/2010/main" val="31432926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txStyles>
    <p:titleStyle>
      <a:lvl1pPr algn="l" defTabSz="914400" rtl="0" eaLnBrk="1" latinLnBrk="0" hangingPunct="1">
        <a:lnSpc>
          <a:spcPct val="90000"/>
        </a:lnSpc>
        <a:spcBef>
          <a:spcPct val="0"/>
        </a:spcBef>
        <a:buNone/>
        <a:defRPr sz="4400" kern="1200">
          <a:solidFill>
            <a:schemeClr val="tx1"/>
          </a:solidFill>
          <a:latin typeface="Franklin Gothic Book" panose="020B05030201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Franklin Gothic Book" panose="020B05030201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Franklin Gothic Book" panose="020B05030201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Franklin Gothic Book" panose="020B05030201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Book" panose="020B05030201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ranklin Gothic Book" panose="020B05030201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901700" y="474979"/>
            <a:ext cx="10199370" cy="726440"/>
          </a:xfrm>
          <a:prstGeom prst="rect">
            <a:avLst/>
          </a:prstGeom>
        </p:spPr>
        <p:txBody>
          <a:bodyPr wrap="square" lIns="0" tIns="0" rIns="0" bIns="0">
            <a:spAutoFit/>
          </a:bodyPr>
          <a:lstStyle>
            <a:lvl1pPr>
              <a:defRPr sz="3000" b="1" i="1">
                <a:solidFill>
                  <a:srgbClr val="005295"/>
                </a:solidFill>
                <a:latin typeface="ITCErasStd-Demi"/>
                <a:cs typeface="ITCErasStd-Demi"/>
              </a:defRPr>
            </a:lvl1pPr>
          </a:lstStyle>
          <a:p>
            <a:endParaRPr/>
          </a:p>
        </p:txBody>
      </p:sp>
      <p:sp>
        <p:nvSpPr>
          <p:cNvPr id="3" name="Holder 3"/>
          <p:cNvSpPr>
            <a:spLocks noGrp="1"/>
          </p:cNvSpPr>
          <p:nvPr>
            <p:ph type="body" idx="1"/>
          </p:nvPr>
        </p:nvSpPr>
        <p:spPr>
          <a:xfrm>
            <a:off x="901700" y="1865017"/>
            <a:ext cx="4970780" cy="4569460"/>
          </a:xfrm>
          <a:prstGeom prst="rect">
            <a:avLst/>
          </a:prstGeom>
        </p:spPr>
        <p:txBody>
          <a:bodyPr wrap="square" lIns="0" tIns="0" rIns="0" bIns="0">
            <a:spAutoFit/>
          </a:bodyPr>
          <a:lstStyle>
            <a:lvl1pPr>
              <a:defRPr sz="1800" b="1" i="0">
                <a:solidFill>
                  <a:srgbClr val="231F20"/>
                </a:solidFill>
                <a:latin typeface="HelveticaNeueLT Std"/>
                <a:cs typeface="HelveticaNeueLT Std"/>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1/18/2024</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
        <p:nvSpPr>
          <p:cNvPr id="7" name="bg object 17">
            <a:extLst>
              <a:ext uri="{FF2B5EF4-FFF2-40B4-BE49-F238E27FC236}">
                <a16:creationId xmlns:a16="http://schemas.microsoft.com/office/drawing/2014/main" id="{5104C654-EB52-AD93-04AC-CB454DD5F31F}"/>
              </a:ext>
            </a:extLst>
          </p:cNvPr>
          <p:cNvSpPr/>
          <p:nvPr userDrawn="1"/>
        </p:nvSpPr>
        <p:spPr>
          <a:xfrm rot="16200000">
            <a:off x="6206492" y="-3990649"/>
            <a:ext cx="45720" cy="10629902"/>
          </a:xfrm>
          <a:custGeom>
            <a:avLst/>
            <a:gdLst/>
            <a:ahLst/>
            <a:cxnLst/>
            <a:rect l="l" t="t" r="r" b="b"/>
            <a:pathLst>
              <a:path w="219710" h="6400800">
                <a:moveTo>
                  <a:pt x="219456" y="0"/>
                </a:moveTo>
                <a:lnTo>
                  <a:pt x="0" y="0"/>
                </a:lnTo>
                <a:lnTo>
                  <a:pt x="0" y="6400800"/>
                </a:lnTo>
                <a:lnTo>
                  <a:pt x="219456" y="6400800"/>
                </a:lnTo>
                <a:lnTo>
                  <a:pt x="219456" y="0"/>
                </a:lnTo>
                <a:close/>
              </a:path>
            </a:pathLst>
          </a:custGeom>
          <a:solidFill>
            <a:srgbClr val="49A942"/>
          </a:solidFill>
        </p:spPr>
        <p:txBody>
          <a:bodyPr wrap="square" lIns="0" tIns="0" rIns="0" bIns="0" rtlCol="0"/>
          <a:lstStyle/>
          <a:p>
            <a:endParaRPr/>
          </a:p>
        </p:txBody>
      </p:sp>
      <p:sp>
        <p:nvSpPr>
          <p:cNvPr id="8" name="bg object 18">
            <a:extLst>
              <a:ext uri="{FF2B5EF4-FFF2-40B4-BE49-F238E27FC236}">
                <a16:creationId xmlns:a16="http://schemas.microsoft.com/office/drawing/2014/main" id="{6154190B-DFD1-6D3D-E16D-4BA473BE13E3}"/>
              </a:ext>
            </a:extLst>
          </p:cNvPr>
          <p:cNvSpPr/>
          <p:nvPr userDrawn="1"/>
        </p:nvSpPr>
        <p:spPr>
          <a:xfrm rot="16200000">
            <a:off x="6206490" y="-4036487"/>
            <a:ext cx="45720" cy="10629899"/>
          </a:xfrm>
          <a:custGeom>
            <a:avLst/>
            <a:gdLst/>
            <a:ahLst/>
            <a:cxnLst/>
            <a:rect l="l" t="t" r="r" b="b"/>
            <a:pathLst>
              <a:path w="219710" h="6400800">
                <a:moveTo>
                  <a:pt x="219455" y="0"/>
                </a:moveTo>
                <a:lnTo>
                  <a:pt x="0" y="0"/>
                </a:lnTo>
                <a:lnTo>
                  <a:pt x="0" y="6400800"/>
                </a:lnTo>
                <a:lnTo>
                  <a:pt x="219455" y="6400800"/>
                </a:lnTo>
                <a:lnTo>
                  <a:pt x="219455" y="0"/>
                </a:lnTo>
                <a:close/>
              </a:path>
            </a:pathLst>
          </a:custGeom>
          <a:solidFill>
            <a:srgbClr val="007DC3"/>
          </a:solidFill>
        </p:spPr>
        <p:txBody>
          <a:bodyPr wrap="square" lIns="0" tIns="0" rIns="0" bIns="0" rtlCol="0"/>
          <a:lstStyle/>
          <a:p>
            <a:endParaRPr/>
          </a:p>
        </p:txBody>
      </p:sp>
    </p:spTree>
    <p:extLst>
      <p:ext uri="{BB962C8B-B14F-4D97-AF65-F5344CB8AC3E}">
        <p14:creationId xmlns:p14="http://schemas.microsoft.com/office/powerpoint/2010/main" val="108300162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424D33-EF5A-3052-0FA5-8C2F8C7749D7}"/>
              </a:ext>
            </a:extLst>
          </p:cNvPr>
          <p:cNvSpPr>
            <a:spLocks noGrp="1"/>
          </p:cNvSpPr>
          <p:nvPr>
            <p:ph type="ctrTitle"/>
          </p:nvPr>
        </p:nvSpPr>
        <p:spPr/>
        <p:txBody>
          <a:bodyPr>
            <a:normAutofit/>
          </a:bodyPr>
          <a:lstStyle/>
          <a:p>
            <a:r>
              <a:rPr lang="en-US" sz="4400" b="1" dirty="0"/>
              <a:t>MBTA Fair Share / ETF Funds</a:t>
            </a:r>
          </a:p>
        </p:txBody>
      </p:sp>
      <p:sp>
        <p:nvSpPr>
          <p:cNvPr id="3" name="Subtitle 2">
            <a:extLst>
              <a:ext uri="{FF2B5EF4-FFF2-40B4-BE49-F238E27FC236}">
                <a16:creationId xmlns:a16="http://schemas.microsoft.com/office/drawing/2014/main" id="{30D1D521-6251-1382-F225-A5160D532E4A}"/>
              </a:ext>
            </a:extLst>
          </p:cNvPr>
          <p:cNvSpPr>
            <a:spLocks noGrp="1"/>
          </p:cNvSpPr>
          <p:nvPr>
            <p:ph type="subTitle" idx="1"/>
          </p:nvPr>
        </p:nvSpPr>
        <p:spPr/>
        <p:txBody>
          <a:bodyPr/>
          <a:lstStyle/>
          <a:p>
            <a:r>
              <a:rPr lang="en-US" dirty="0"/>
              <a:t>MBTA Board of Directors</a:t>
            </a:r>
          </a:p>
          <a:p>
            <a:r>
              <a:rPr lang="en-US" dirty="0"/>
              <a:t>January 25, 2024</a:t>
            </a:r>
          </a:p>
        </p:txBody>
      </p:sp>
    </p:spTree>
    <p:extLst>
      <p:ext uri="{BB962C8B-B14F-4D97-AF65-F5344CB8AC3E}">
        <p14:creationId xmlns:p14="http://schemas.microsoft.com/office/powerpoint/2010/main" val="32314397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752A0-3E74-5D11-8895-E6A47AB82D5F}"/>
              </a:ext>
            </a:extLst>
          </p:cNvPr>
          <p:cNvSpPr>
            <a:spLocks noGrp="1"/>
          </p:cNvSpPr>
          <p:nvPr>
            <p:ph type="title"/>
          </p:nvPr>
        </p:nvSpPr>
        <p:spPr>
          <a:xfrm>
            <a:off x="248854" y="439931"/>
            <a:ext cx="11694292" cy="612559"/>
          </a:xfrm>
        </p:spPr>
        <p:txBody>
          <a:bodyPr>
            <a:normAutofit fontScale="90000"/>
          </a:bodyPr>
          <a:lstStyle/>
          <a:p>
            <a:r>
              <a:rPr lang="en-US" b="1" dirty="0"/>
              <a:t>Background | Fair Share Investments in Education and Transportation </a:t>
            </a:r>
          </a:p>
        </p:txBody>
      </p:sp>
      <p:sp>
        <p:nvSpPr>
          <p:cNvPr id="3" name="Content Placeholder 2">
            <a:extLst>
              <a:ext uri="{FF2B5EF4-FFF2-40B4-BE49-F238E27FC236}">
                <a16:creationId xmlns:a16="http://schemas.microsoft.com/office/drawing/2014/main" id="{09C46ED4-9E9C-920D-A1AE-F0BB4215F682}"/>
              </a:ext>
            </a:extLst>
          </p:cNvPr>
          <p:cNvSpPr>
            <a:spLocks noGrp="1"/>
          </p:cNvSpPr>
          <p:nvPr>
            <p:ph idx="1"/>
          </p:nvPr>
        </p:nvSpPr>
        <p:spPr/>
        <p:txBody>
          <a:bodyPr/>
          <a:lstStyle/>
          <a:p>
            <a:pPr marL="298450" marR="5080" lvl="0" indent="-285750" algn="just" defTabSz="914400" eaLnBrk="1" fontAlgn="auto" latinLnBrk="0" hangingPunct="1">
              <a:lnSpc>
                <a:spcPct val="100000"/>
              </a:lnSpc>
              <a:spcBef>
                <a:spcPts val="900"/>
              </a:spcBef>
              <a:spcAft>
                <a:spcPts val="0"/>
              </a:spcAft>
              <a:buClrTx/>
              <a:buSzTx/>
              <a:buFont typeface="Arial" panose="020B0604020202020204" pitchFamily="34" charset="0"/>
              <a:buChar char="•"/>
              <a:tabLst>
                <a:tab pos="241300" algn="l"/>
              </a:tabLst>
              <a:defRPr/>
            </a:pPr>
            <a:r>
              <a:rPr kumimoji="0" lang="en-US" sz="2000" b="0" i="0" u="none" strike="noStrike" kern="0" cap="none" spc="0" normalizeH="0" baseline="0" noProof="0" dirty="0">
                <a:ln>
                  <a:noFill/>
                </a:ln>
                <a:solidFill>
                  <a:srgbClr val="231F20"/>
                </a:solidFill>
                <a:effectLst/>
                <a:uLnTx/>
                <a:uFillTx/>
                <a:cs typeface="Poppins"/>
              </a:rPr>
              <a:t>In November 2022, the voters of Massachusetts approved a new 4 percent surtax on income above $1 million annually, known as the Fair Share amendment. </a:t>
            </a:r>
          </a:p>
          <a:p>
            <a:pPr marL="298450" marR="5080" lvl="0" indent="-285750" algn="just" defTabSz="914400" eaLnBrk="1" fontAlgn="auto" latinLnBrk="0" hangingPunct="1">
              <a:lnSpc>
                <a:spcPct val="100000"/>
              </a:lnSpc>
              <a:spcBef>
                <a:spcPts val="900"/>
              </a:spcBef>
              <a:spcAft>
                <a:spcPts val="0"/>
              </a:spcAft>
              <a:buClrTx/>
              <a:buSzTx/>
              <a:buFont typeface="Arial" panose="020B0604020202020204" pitchFamily="34" charset="0"/>
              <a:buChar char="•"/>
              <a:tabLst>
                <a:tab pos="241300" algn="l"/>
              </a:tabLst>
              <a:defRPr/>
            </a:pPr>
            <a:r>
              <a:rPr kumimoji="0" lang="en-US" sz="2000" b="0" i="0" u="none" strike="noStrike" kern="0" cap="none" spc="0" normalizeH="0" baseline="0" noProof="0" dirty="0">
                <a:ln>
                  <a:noFill/>
                </a:ln>
                <a:solidFill>
                  <a:srgbClr val="231F20"/>
                </a:solidFill>
                <a:effectLst/>
                <a:uLnTx/>
                <a:uFillTx/>
                <a:cs typeface="Poppins"/>
              </a:rPr>
              <a:t>This new revenue source is constitutionally dedicated to “quality public education and affordable public colleges and universities, and for the repair and maintenance of roads, bridges, and public transportation” </a:t>
            </a:r>
          </a:p>
          <a:p>
            <a:pPr marL="298450" marR="5080" lvl="0" indent="-285750" algn="just" defTabSz="914400" eaLnBrk="1" fontAlgn="auto" latinLnBrk="0" hangingPunct="1">
              <a:lnSpc>
                <a:spcPct val="100000"/>
              </a:lnSpc>
              <a:spcBef>
                <a:spcPts val="900"/>
              </a:spcBef>
              <a:spcAft>
                <a:spcPts val="0"/>
              </a:spcAft>
              <a:buClrTx/>
              <a:buSzTx/>
              <a:buFont typeface="Arial" panose="020B0604020202020204" pitchFamily="34" charset="0"/>
              <a:buChar char="•"/>
              <a:tabLst>
                <a:tab pos="241300" algn="l"/>
              </a:tabLst>
              <a:defRPr/>
            </a:pPr>
            <a:r>
              <a:rPr kumimoji="0" lang="en-US" sz="2000" b="0" i="0" u="none" strike="noStrike" kern="0" cap="none" spc="0" normalizeH="0" baseline="0" noProof="0" dirty="0">
                <a:ln>
                  <a:noFill/>
                </a:ln>
                <a:solidFill>
                  <a:srgbClr val="231F20"/>
                </a:solidFill>
                <a:effectLst/>
                <a:uLnTx/>
                <a:uFillTx/>
                <a:cs typeface="Poppins"/>
              </a:rPr>
              <a:t>In FY24, $476.5 million in Fair Share funds are invested in transportation. </a:t>
            </a:r>
          </a:p>
          <a:p>
            <a:pPr marL="355600" marR="5080" indent="-342900" algn="just">
              <a:lnSpc>
                <a:spcPct val="100000"/>
              </a:lnSpc>
              <a:spcBef>
                <a:spcPts val="900"/>
              </a:spcBef>
              <a:tabLst>
                <a:tab pos="241300" algn="l"/>
              </a:tabLst>
              <a:defRPr/>
            </a:pPr>
            <a:r>
              <a:rPr kumimoji="0" lang="en-US" sz="2000" b="0" i="0" u="none" strike="noStrike" kern="0" cap="none" spc="0" normalizeH="0" baseline="0" noProof="0" dirty="0">
                <a:ln>
                  <a:noFill/>
                </a:ln>
                <a:effectLst/>
                <a:uLnTx/>
                <a:uFillTx/>
                <a:cs typeface="Poppins"/>
              </a:rPr>
              <a:t>$</a:t>
            </a:r>
            <a:r>
              <a:rPr lang="en-US" sz="2000" kern="0" dirty="0">
                <a:cs typeface="Poppins"/>
              </a:rPr>
              <a:t>200.8</a:t>
            </a:r>
            <a:r>
              <a:rPr kumimoji="0" lang="en-US" sz="2000" b="0" i="0" u="none" strike="noStrike" kern="0" cap="none" spc="0" normalizeH="0" baseline="0" noProof="0" dirty="0">
                <a:ln>
                  <a:noFill/>
                </a:ln>
                <a:effectLst/>
                <a:uLnTx/>
                <a:uFillTx/>
                <a:cs typeface="Poppins"/>
              </a:rPr>
              <a:t>M of this was dedicated to the MBTA and requires a transfer from MassDOT to the MBTA.</a:t>
            </a:r>
          </a:p>
          <a:p>
            <a:pPr marL="12700" marR="5080" lvl="0" indent="0" algn="just" defTabSz="914400" eaLnBrk="1" fontAlgn="auto" latinLnBrk="0" hangingPunct="1">
              <a:lnSpc>
                <a:spcPct val="100000"/>
              </a:lnSpc>
              <a:spcBef>
                <a:spcPts val="900"/>
              </a:spcBef>
              <a:spcAft>
                <a:spcPts val="0"/>
              </a:spcAft>
              <a:buClrTx/>
              <a:buSzTx/>
              <a:buFontTx/>
              <a:buNone/>
              <a:tabLst>
                <a:tab pos="241300" algn="l"/>
              </a:tabLst>
              <a:defRPr/>
            </a:pPr>
            <a:endParaRPr kumimoji="0" lang="en-US" sz="2000" b="0" i="0" u="none" strike="noStrike" kern="0" cap="none" spc="0" normalizeH="0" baseline="0" noProof="0" dirty="0">
              <a:ln>
                <a:noFill/>
              </a:ln>
              <a:solidFill>
                <a:srgbClr val="231F20"/>
              </a:solidFill>
              <a:effectLst/>
              <a:uLnTx/>
              <a:uFillTx/>
              <a:cs typeface="Poppins"/>
            </a:endParaRPr>
          </a:p>
          <a:p>
            <a:pPr marL="12700" marR="5080" lvl="0" indent="0" algn="just" defTabSz="914400" eaLnBrk="1" fontAlgn="auto" latinLnBrk="0" hangingPunct="1">
              <a:lnSpc>
                <a:spcPct val="100000"/>
              </a:lnSpc>
              <a:spcBef>
                <a:spcPts val="900"/>
              </a:spcBef>
              <a:spcAft>
                <a:spcPts val="0"/>
              </a:spcAft>
              <a:buClrTx/>
              <a:buSzTx/>
              <a:buFontTx/>
              <a:buNone/>
              <a:tabLst>
                <a:tab pos="241300" algn="l"/>
              </a:tabLst>
              <a:defRPr/>
            </a:pPr>
            <a:r>
              <a:rPr kumimoji="0" lang="en-US" sz="2000" b="0" i="0" u="none" strike="noStrike" kern="0" cap="none" spc="0" normalizeH="0" baseline="0" noProof="0" dirty="0">
                <a:ln>
                  <a:noFill/>
                </a:ln>
                <a:solidFill>
                  <a:srgbClr val="231F20"/>
                </a:solidFill>
                <a:effectLst/>
                <a:uLnTx/>
                <a:uFillTx/>
                <a:cs typeface="Poppins"/>
              </a:rPr>
              <a:t>Today’s recommendation will cover the following items:</a:t>
            </a:r>
          </a:p>
          <a:p>
            <a:pPr marL="298450" marR="5080" lvl="8" indent="-285750" algn="just" defTabSz="914400" eaLnBrk="1" fontAlgn="auto" latinLnBrk="0" hangingPunct="1">
              <a:lnSpc>
                <a:spcPct val="100000"/>
              </a:lnSpc>
              <a:spcBef>
                <a:spcPts val="900"/>
              </a:spcBef>
              <a:spcAft>
                <a:spcPts val="0"/>
              </a:spcAft>
              <a:buClrTx/>
              <a:buSzTx/>
              <a:buFont typeface="Arial" panose="020B0604020202020204" pitchFamily="34" charset="0"/>
              <a:buChar char="•"/>
              <a:tabLst>
                <a:tab pos="241300" algn="l"/>
              </a:tabLst>
              <a:defRPr/>
            </a:pPr>
            <a:r>
              <a:rPr kumimoji="0" lang="en-US" sz="2000" b="0" i="0" u="none" strike="noStrike" kern="0" cap="none" spc="0" normalizeH="0" baseline="0" noProof="0" dirty="0">
                <a:ln>
                  <a:noFill/>
                </a:ln>
                <a:solidFill>
                  <a:srgbClr val="231F20"/>
                </a:solidFill>
                <a:effectLst/>
                <a:uLnTx/>
                <a:uFillTx/>
                <a:latin typeface="Franklin Gothic Book" panose="020B0503020102020204" pitchFamily="34" charset="0"/>
                <a:cs typeface="Poppins"/>
              </a:rPr>
              <a:t>MBTA Workforce and Safety Reserve: $20M </a:t>
            </a:r>
          </a:p>
          <a:p>
            <a:pPr marL="298450" marR="5080" lvl="8" indent="-285750" algn="just" defTabSz="914400" eaLnBrk="1" fontAlgn="auto" latinLnBrk="0" hangingPunct="1">
              <a:lnSpc>
                <a:spcPct val="100000"/>
              </a:lnSpc>
              <a:spcBef>
                <a:spcPts val="900"/>
              </a:spcBef>
              <a:spcAft>
                <a:spcPts val="0"/>
              </a:spcAft>
              <a:buClrTx/>
              <a:buSzTx/>
              <a:buFont typeface="Arial" panose="020B0604020202020204" pitchFamily="34" charset="0"/>
              <a:buChar char="•"/>
              <a:tabLst>
                <a:tab pos="241300" algn="l"/>
              </a:tabLst>
              <a:defRPr/>
            </a:pPr>
            <a:r>
              <a:rPr kumimoji="0" lang="en-US" sz="2000" b="0" i="0" u="none" strike="noStrike" kern="0" cap="none" spc="0" normalizeH="0" baseline="0" noProof="0" dirty="0">
                <a:ln>
                  <a:noFill/>
                </a:ln>
                <a:solidFill>
                  <a:srgbClr val="231F20"/>
                </a:solidFill>
                <a:effectLst/>
                <a:uLnTx/>
                <a:uFillTx/>
                <a:latin typeface="Franklin Gothic Book" panose="020B0503020102020204" pitchFamily="34" charset="0"/>
                <a:cs typeface="Poppins"/>
              </a:rPr>
              <a:t>MBTA Capital Investments (Physical Infrastructure Improvements): $180.8M</a:t>
            </a:r>
            <a:endParaRPr lang="en-US" dirty="0">
              <a:latin typeface="Franklin Gothic Book" panose="020B0503020102020204" pitchFamily="34" charset="0"/>
            </a:endParaRPr>
          </a:p>
        </p:txBody>
      </p:sp>
    </p:spTree>
    <p:extLst>
      <p:ext uri="{BB962C8B-B14F-4D97-AF65-F5344CB8AC3E}">
        <p14:creationId xmlns:p14="http://schemas.microsoft.com/office/powerpoint/2010/main" val="20877071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1DC51-3798-EA33-7BF7-30C71F682B13}"/>
              </a:ext>
            </a:extLst>
          </p:cNvPr>
          <p:cNvSpPr>
            <a:spLocks noGrp="1"/>
          </p:cNvSpPr>
          <p:nvPr>
            <p:ph type="title"/>
          </p:nvPr>
        </p:nvSpPr>
        <p:spPr>
          <a:xfrm>
            <a:off x="238957" y="532029"/>
            <a:ext cx="11850466" cy="612559"/>
          </a:xfrm>
        </p:spPr>
        <p:txBody>
          <a:bodyPr>
            <a:normAutofit/>
          </a:bodyPr>
          <a:lstStyle/>
          <a:p>
            <a:r>
              <a:rPr lang="en-US" b="1" dirty="0"/>
              <a:t>MBTA Fair Share Investments</a:t>
            </a:r>
          </a:p>
        </p:txBody>
      </p:sp>
      <p:sp>
        <p:nvSpPr>
          <p:cNvPr id="3" name="Content Placeholder 2">
            <a:extLst>
              <a:ext uri="{FF2B5EF4-FFF2-40B4-BE49-F238E27FC236}">
                <a16:creationId xmlns:a16="http://schemas.microsoft.com/office/drawing/2014/main" id="{5AD8E358-0B39-28AA-FC72-DC9A2D6D03C8}"/>
              </a:ext>
            </a:extLst>
          </p:cNvPr>
          <p:cNvSpPr>
            <a:spLocks noGrp="1"/>
          </p:cNvSpPr>
          <p:nvPr>
            <p:ph idx="1"/>
          </p:nvPr>
        </p:nvSpPr>
        <p:spPr>
          <a:xfrm>
            <a:off x="538579" y="1420938"/>
            <a:ext cx="11114843" cy="4756026"/>
          </a:xfrm>
        </p:spPr>
        <p:txBody>
          <a:bodyPr>
            <a:normAutofit/>
          </a:bodyPr>
          <a:lstStyle/>
          <a:p>
            <a:r>
              <a:rPr lang="en-US" sz="1600" dirty="0"/>
              <a:t>The Healey-Driscoll Administration’s FY24 H.1 budget recommendation proposed $20M in one-time workforce and safety initiatives and $181M in one-time MBTA capital investments including station accessibility improvements ($70M), bridge repair, rehabilitation and replacement ($100M) and design for the Red-Blue connector ($11M)</a:t>
            </a:r>
          </a:p>
          <a:p>
            <a:pPr lvl="1"/>
            <a:r>
              <a:rPr lang="en-US" sz="1200" dirty="0"/>
              <a:t>While still pending a final FY24 budget, these investments were reflected in the FY24-28 CIP, but were not reflected in the FY24 operating budget</a:t>
            </a:r>
          </a:p>
          <a:p>
            <a:r>
              <a:rPr lang="en-US" sz="1600" dirty="0"/>
              <a:t>The final FY24 State Budget, made minor modifications to the distribution of funds, but largely maintained the level of funding, therefore  supporting the MBTA in our efforts to improve the safety and reliability of the system, while also addressing a major expansion project</a:t>
            </a:r>
          </a:p>
        </p:txBody>
      </p:sp>
      <p:graphicFrame>
        <p:nvGraphicFramePr>
          <p:cNvPr id="5" name="Table 4">
            <a:extLst>
              <a:ext uri="{FF2B5EF4-FFF2-40B4-BE49-F238E27FC236}">
                <a16:creationId xmlns:a16="http://schemas.microsoft.com/office/drawing/2014/main" id="{C5AE23F6-0298-0AF4-B4B8-5F78CBA995A8}"/>
              </a:ext>
            </a:extLst>
          </p:cNvPr>
          <p:cNvGraphicFramePr>
            <a:graphicFrameLocks noGrp="1"/>
          </p:cNvGraphicFramePr>
          <p:nvPr>
            <p:extLst>
              <p:ext uri="{D42A27DB-BD31-4B8C-83A1-F6EECF244321}">
                <p14:modId xmlns:p14="http://schemas.microsoft.com/office/powerpoint/2010/main" val="2845161942"/>
              </p:ext>
            </p:extLst>
          </p:nvPr>
        </p:nvGraphicFramePr>
        <p:xfrm>
          <a:off x="865579" y="3356856"/>
          <a:ext cx="10355588" cy="3017517"/>
        </p:xfrm>
        <a:graphic>
          <a:graphicData uri="http://schemas.openxmlformats.org/drawingml/2006/table">
            <a:tbl>
              <a:tblPr firstRow="1" bandRow="1">
                <a:tableStyleId>{5940675A-B579-460E-94D1-54222C63F5DA}</a:tableStyleId>
              </a:tblPr>
              <a:tblGrid>
                <a:gridCol w="1947597">
                  <a:extLst>
                    <a:ext uri="{9D8B030D-6E8A-4147-A177-3AD203B41FA5}">
                      <a16:colId xmlns:a16="http://schemas.microsoft.com/office/drawing/2014/main" val="3975979200"/>
                    </a:ext>
                  </a:extLst>
                </a:gridCol>
                <a:gridCol w="5623553">
                  <a:extLst>
                    <a:ext uri="{9D8B030D-6E8A-4147-A177-3AD203B41FA5}">
                      <a16:colId xmlns:a16="http://schemas.microsoft.com/office/drawing/2014/main" val="1814086198"/>
                    </a:ext>
                  </a:extLst>
                </a:gridCol>
                <a:gridCol w="1496116">
                  <a:extLst>
                    <a:ext uri="{9D8B030D-6E8A-4147-A177-3AD203B41FA5}">
                      <a16:colId xmlns:a16="http://schemas.microsoft.com/office/drawing/2014/main" val="823744709"/>
                    </a:ext>
                  </a:extLst>
                </a:gridCol>
                <a:gridCol w="1288322">
                  <a:extLst>
                    <a:ext uri="{9D8B030D-6E8A-4147-A177-3AD203B41FA5}">
                      <a16:colId xmlns:a16="http://schemas.microsoft.com/office/drawing/2014/main" val="3454258001"/>
                    </a:ext>
                  </a:extLst>
                </a:gridCol>
              </a:tblGrid>
              <a:tr h="717034">
                <a:tc gridSpan="2">
                  <a:txBody>
                    <a:bodyPr/>
                    <a:lstStyle/>
                    <a:p>
                      <a:pPr algn="ctr"/>
                      <a:r>
                        <a:rPr lang="en-US" sz="1200" b="1" dirty="0">
                          <a:solidFill>
                            <a:schemeClr val="bg1"/>
                          </a:solidFill>
                          <a:latin typeface="Franklin Gothic Book" panose="020B0503020102020204" pitchFamily="34" charset="0"/>
                        </a:rPr>
                        <a:t>MBTA Fair Share Investments</a:t>
                      </a:r>
                    </a:p>
                  </a:txBody>
                  <a:tcPr anchor="ctr">
                    <a:solidFill>
                      <a:srgbClr val="002060"/>
                    </a:solidFill>
                  </a:tcPr>
                </a:tc>
                <a:tc hMerge="1">
                  <a:txBody>
                    <a:bodyPr/>
                    <a:lstStyle/>
                    <a:p>
                      <a:pPr algn="ctr"/>
                      <a:r>
                        <a:rPr lang="en-US" sz="1400" b="1" dirty="0">
                          <a:solidFill>
                            <a:schemeClr val="bg1"/>
                          </a:solidFill>
                          <a:latin typeface="Franklin Gothic Book" panose="020B0503020102020204" pitchFamily="34" charset="0"/>
                        </a:rPr>
                        <a:t>Capital Investments</a:t>
                      </a:r>
                    </a:p>
                  </a:txBody>
                  <a:tcPr anchor="ctr">
                    <a:solidFill>
                      <a:srgbClr val="002060"/>
                    </a:solidFill>
                  </a:tcPr>
                </a:tc>
                <a:tc>
                  <a:txBody>
                    <a:bodyPr/>
                    <a:lstStyle/>
                    <a:p>
                      <a:pPr algn="ctr"/>
                      <a:r>
                        <a:rPr lang="en-US" sz="1200" b="1" dirty="0">
                          <a:solidFill>
                            <a:schemeClr val="bg1"/>
                          </a:solidFill>
                          <a:latin typeface="Franklin Gothic Book" panose="020B0503020102020204" pitchFamily="34" charset="0"/>
                        </a:rPr>
                        <a:t>MBTA FY24-28 CIP/FY24 Operating Budget</a:t>
                      </a:r>
                    </a:p>
                  </a:txBody>
                  <a:tcPr anchor="ctr">
                    <a:solidFill>
                      <a:schemeClr val="bg1">
                        <a:lumMod val="65000"/>
                      </a:schemeClr>
                    </a:solidFill>
                  </a:tcPr>
                </a:tc>
                <a:tc>
                  <a:txBody>
                    <a:bodyPr/>
                    <a:lstStyle/>
                    <a:p>
                      <a:pPr algn="ctr"/>
                      <a:r>
                        <a:rPr lang="en-US" sz="1200" b="1" dirty="0">
                          <a:solidFill>
                            <a:schemeClr val="bg1"/>
                          </a:solidFill>
                          <a:latin typeface="Franklin Gothic Book" panose="020B0503020102020204" pitchFamily="34" charset="0"/>
                        </a:rPr>
                        <a:t>Final FY24 State Budget</a:t>
                      </a:r>
                    </a:p>
                  </a:txBody>
                  <a:tcPr anchor="ctr">
                    <a:solidFill>
                      <a:srgbClr val="002060"/>
                    </a:solidFill>
                  </a:tcPr>
                </a:tc>
                <a:extLst>
                  <a:ext uri="{0D108BD9-81ED-4DB2-BD59-A6C34878D82A}">
                    <a16:rowId xmlns:a16="http://schemas.microsoft.com/office/drawing/2014/main" val="380421346"/>
                  </a:ext>
                </a:extLst>
              </a:tr>
              <a:tr h="298764">
                <a:tc rowSpan="5">
                  <a:txBody>
                    <a:bodyPr/>
                    <a:lstStyle/>
                    <a:p>
                      <a:pPr algn="ctr"/>
                      <a:r>
                        <a:rPr lang="en-US" sz="1200" b="0" dirty="0">
                          <a:latin typeface="Franklin Gothic Book" panose="020B0503020102020204" pitchFamily="34" charset="0"/>
                        </a:rPr>
                        <a:t>Capital Investments</a:t>
                      </a:r>
                    </a:p>
                  </a:txBody>
                  <a:tcPr anchor="ctr">
                    <a:solidFill>
                      <a:schemeClr val="bg1"/>
                    </a:solidFill>
                  </a:tcPr>
                </a:tc>
                <a:tc>
                  <a:txBody>
                    <a:bodyPr/>
                    <a:lstStyle/>
                    <a:p>
                      <a:r>
                        <a:rPr lang="en-US" sz="1200" b="0" dirty="0">
                          <a:latin typeface="Franklin Gothic Book" panose="020B0503020102020204" pitchFamily="34" charset="0"/>
                        </a:rPr>
                        <a:t>Bridge Repair, Rehabilitation and Replacement</a:t>
                      </a:r>
                    </a:p>
                  </a:txBody>
                  <a:tcPr anchor="ctr">
                    <a:solidFill>
                      <a:schemeClr val="bg1"/>
                    </a:solidFill>
                  </a:tcPr>
                </a:tc>
                <a:tc>
                  <a:txBody>
                    <a:bodyPr/>
                    <a:lstStyle/>
                    <a:p>
                      <a:pPr algn="ctr"/>
                      <a:r>
                        <a:rPr lang="en-US" sz="1200" dirty="0">
                          <a:latin typeface="Franklin Gothic Book" panose="020B0503020102020204" pitchFamily="34" charset="0"/>
                        </a:rPr>
                        <a:t>$100M</a:t>
                      </a:r>
                    </a:p>
                  </a:txBody>
                  <a:tcPr anchor="ctr">
                    <a:solidFill>
                      <a:schemeClr val="bg1">
                        <a:lumMod val="95000"/>
                      </a:schemeClr>
                    </a:solidFill>
                  </a:tcPr>
                </a:tc>
                <a:tc>
                  <a:txBody>
                    <a:bodyPr/>
                    <a:lstStyle/>
                    <a:p>
                      <a:pPr algn="ctr"/>
                      <a:r>
                        <a:rPr lang="en-US" sz="1200" dirty="0">
                          <a:latin typeface="Franklin Gothic Book" panose="020B0503020102020204" pitchFamily="34" charset="0"/>
                        </a:rPr>
                        <a:t>$50M</a:t>
                      </a:r>
                    </a:p>
                  </a:txBody>
                  <a:tcPr anchor="ctr">
                    <a:solidFill>
                      <a:schemeClr val="bg1"/>
                    </a:solidFill>
                  </a:tcPr>
                </a:tc>
                <a:extLst>
                  <a:ext uri="{0D108BD9-81ED-4DB2-BD59-A6C34878D82A}">
                    <a16:rowId xmlns:a16="http://schemas.microsoft.com/office/drawing/2014/main" val="2907047625"/>
                  </a:ext>
                </a:extLst>
              </a:tr>
              <a:tr h="507899">
                <a:tc vMerge="1">
                  <a:txBody>
                    <a:bodyPr/>
                    <a:lstStyle/>
                    <a:p>
                      <a:endParaRPr lang="en-US" sz="1400" b="0" dirty="0">
                        <a:latin typeface="Franklin Gothic Book" panose="020B0503020102020204" pitchFamily="34" charset="0"/>
                      </a:endParaRPr>
                    </a:p>
                  </a:txBody>
                  <a:tcPr>
                    <a:solidFill>
                      <a:schemeClr val="bg1"/>
                    </a:solidFill>
                  </a:tcPr>
                </a:tc>
                <a:tc>
                  <a:txBody>
                    <a:bodyPr/>
                    <a:lstStyle/>
                    <a:p>
                      <a:r>
                        <a:rPr lang="en-US" sz="1200" b="0" dirty="0">
                          <a:latin typeface="Franklin Gothic Book" panose="020B0503020102020204" pitchFamily="34" charset="0"/>
                        </a:rPr>
                        <a:t>Station Improvements and Accessibility, including escalator and elevator program</a:t>
                      </a:r>
                    </a:p>
                  </a:txBody>
                  <a:tcPr anchor="ctr">
                    <a:solidFill>
                      <a:schemeClr val="bg1"/>
                    </a:solidFill>
                  </a:tcPr>
                </a:tc>
                <a:tc>
                  <a:txBody>
                    <a:bodyPr/>
                    <a:lstStyle/>
                    <a:p>
                      <a:pPr algn="ctr"/>
                      <a:r>
                        <a:rPr lang="en-US" sz="1200" dirty="0">
                          <a:latin typeface="Franklin Gothic Book" panose="020B0503020102020204" pitchFamily="34" charset="0"/>
                        </a:rPr>
                        <a:t>$70M</a:t>
                      </a:r>
                    </a:p>
                  </a:txBody>
                  <a:tcPr anchor="ctr">
                    <a:solidFill>
                      <a:schemeClr val="bg1">
                        <a:lumMod val="95000"/>
                      </a:schemeClr>
                    </a:solidFill>
                  </a:tcPr>
                </a:tc>
                <a:tc>
                  <a:txBody>
                    <a:bodyPr/>
                    <a:lstStyle/>
                    <a:p>
                      <a:pPr algn="ctr"/>
                      <a:r>
                        <a:rPr lang="en-US" sz="1200" dirty="0">
                          <a:latin typeface="Franklin Gothic Book" panose="020B0503020102020204" pitchFamily="34" charset="0"/>
                        </a:rPr>
                        <a:t>$70M</a:t>
                      </a:r>
                    </a:p>
                  </a:txBody>
                  <a:tcPr anchor="ctr">
                    <a:solidFill>
                      <a:schemeClr val="bg1"/>
                    </a:solidFill>
                  </a:tcPr>
                </a:tc>
                <a:extLst>
                  <a:ext uri="{0D108BD9-81ED-4DB2-BD59-A6C34878D82A}">
                    <a16:rowId xmlns:a16="http://schemas.microsoft.com/office/drawing/2014/main" val="4136216154"/>
                  </a:ext>
                </a:extLst>
              </a:tr>
              <a:tr h="298764">
                <a:tc vMerge="1">
                  <a:txBody>
                    <a:bodyPr/>
                    <a:lstStyle/>
                    <a:p>
                      <a:endParaRPr lang="en-US" sz="1400" b="0" dirty="0">
                        <a:latin typeface="Franklin Gothic Book" panose="020B0503020102020204" pitchFamily="34" charset="0"/>
                      </a:endParaRPr>
                    </a:p>
                  </a:txBody>
                  <a:tcPr>
                    <a:solidFill>
                      <a:schemeClr val="bg1"/>
                    </a:solidFill>
                  </a:tcPr>
                </a:tc>
                <a:tc>
                  <a:txBody>
                    <a:bodyPr/>
                    <a:lstStyle/>
                    <a:p>
                      <a:r>
                        <a:rPr lang="en-US" sz="1200" b="0" dirty="0">
                          <a:latin typeface="Franklin Gothic Book" panose="020B0503020102020204" pitchFamily="34" charset="0"/>
                        </a:rPr>
                        <a:t>Red-Blue Connector: Advancing to 30% design</a:t>
                      </a:r>
                    </a:p>
                  </a:txBody>
                  <a:tcPr anchor="ctr">
                    <a:solidFill>
                      <a:schemeClr val="bg1"/>
                    </a:solidFill>
                  </a:tcPr>
                </a:tc>
                <a:tc>
                  <a:txBody>
                    <a:bodyPr/>
                    <a:lstStyle/>
                    <a:p>
                      <a:pPr algn="ctr"/>
                      <a:r>
                        <a:rPr lang="en-US" sz="1200" dirty="0">
                          <a:latin typeface="Franklin Gothic Book" panose="020B0503020102020204" pitchFamily="34" charset="0"/>
                        </a:rPr>
                        <a:t>$11M</a:t>
                      </a:r>
                    </a:p>
                  </a:txBody>
                  <a:tcPr anchor="ctr">
                    <a:solidFill>
                      <a:schemeClr val="bg1">
                        <a:lumMod val="95000"/>
                      </a:schemeClr>
                    </a:solidFill>
                  </a:tcPr>
                </a:tc>
                <a:tc>
                  <a:txBody>
                    <a:bodyPr/>
                    <a:lstStyle/>
                    <a:p>
                      <a:pPr algn="ctr"/>
                      <a:r>
                        <a:rPr lang="en-US" sz="1200" dirty="0">
                          <a:latin typeface="Franklin Gothic Book" panose="020B0503020102020204" pitchFamily="34" charset="0"/>
                        </a:rPr>
                        <a:t>$10.8M</a:t>
                      </a:r>
                    </a:p>
                  </a:txBody>
                  <a:tcPr anchor="ctr">
                    <a:solidFill>
                      <a:schemeClr val="bg1"/>
                    </a:solidFill>
                  </a:tcPr>
                </a:tc>
                <a:extLst>
                  <a:ext uri="{0D108BD9-81ED-4DB2-BD59-A6C34878D82A}">
                    <a16:rowId xmlns:a16="http://schemas.microsoft.com/office/drawing/2014/main" val="2388472732"/>
                  </a:ext>
                </a:extLst>
              </a:tr>
              <a:tr h="298764">
                <a:tc vMerge="1">
                  <a:txBody>
                    <a:bodyPr/>
                    <a:lstStyle/>
                    <a:p>
                      <a:endParaRPr lang="en-US" sz="1400" b="0" dirty="0">
                        <a:latin typeface="Franklin Gothic Book" panose="020B0503020102020204" pitchFamily="34" charset="0"/>
                      </a:endParaRPr>
                    </a:p>
                  </a:txBody>
                  <a:tcPr>
                    <a:solidFill>
                      <a:schemeClr val="bg1"/>
                    </a:solidFill>
                  </a:tcPr>
                </a:tc>
                <a:tc>
                  <a:txBody>
                    <a:bodyPr/>
                    <a:lstStyle/>
                    <a:p>
                      <a:r>
                        <a:rPr lang="en-US" sz="1200" b="0" dirty="0">
                          <a:latin typeface="Franklin Gothic Book" panose="020B0503020102020204" pitchFamily="34" charset="0"/>
                        </a:rPr>
                        <a:t>Commuter Rail System Infrastructure Improvements</a:t>
                      </a:r>
                    </a:p>
                  </a:txBody>
                  <a:tcPr anchor="ctr">
                    <a:solidFill>
                      <a:schemeClr val="bg1"/>
                    </a:solidFill>
                  </a:tcPr>
                </a:tc>
                <a:tc>
                  <a:txBody>
                    <a:bodyPr/>
                    <a:lstStyle/>
                    <a:p>
                      <a:pPr algn="ctr"/>
                      <a:r>
                        <a:rPr lang="en-US" sz="1200" dirty="0">
                          <a:latin typeface="Franklin Gothic Book" panose="020B0503020102020204" pitchFamily="34" charset="0"/>
                        </a:rPr>
                        <a:t>N/A</a:t>
                      </a:r>
                    </a:p>
                  </a:txBody>
                  <a:tcPr anchor="ctr">
                    <a:solidFill>
                      <a:schemeClr val="bg1">
                        <a:lumMod val="95000"/>
                      </a:schemeClr>
                    </a:solidFill>
                  </a:tcPr>
                </a:tc>
                <a:tc>
                  <a:txBody>
                    <a:bodyPr/>
                    <a:lstStyle/>
                    <a:p>
                      <a:pPr algn="ctr"/>
                      <a:r>
                        <a:rPr lang="en-US" sz="1200" dirty="0">
                          <a:latin typeface="Franklin Gothic Book" panose="020B0503020102020204" pitchFamily="34" charset="0"/>
                        </a:rPr>
                        <a:t>$20M</a:t>
                      </a:r>
                    </a:p>
                  </a:txBody>
                  <a:tcPr anchor="ctr">
                    <a:solidFill>
                      <a:schemeClr val="bg1"/>
                    </a:solidFill>
                  </a:tcPr>
                </a:tc>
                <a:extLst>
                  <a:ext uri="{0D108BD9-81ED-4DB2-BD59-A6C34878D82A}">
                    <a16:rowId xmlns:a16="http://schemas.microsoft.com/office/drawing/2014/main" val="4101351509"/>
                  </a:ext>
                </a:extLst>
              </a:tr>
              <a:tr h="298764">
                <a:tc vMerge="1">
                  <a:txBody>
                    <a:bodyPr/>
                    <a:lstStyle/>
                    <a:p>
                      <a:endParaRPr lang="en-US" sz="1400" b="0" dirty="0">
                        <a:latin typeface="Franklin Gothic Book" panose="020B0503020102020204" pitchFamily="34" charset="0"/>
                      </a:endParaRPr>
                    </a:p>
                  </a:txBody>
                  <a:tcPr>
                    <a:solidFill>
                      <a:schemeClr val="bg1"/>
                    </a:solidFill>
                  </a:tcPr>
                </a:tc>
                <a:tc>
                  <a:txBody>
                    <a:bodyPr/>
                    <a:lstStyle/>
                    <a:p>
                      <a:r>
                        <a:rPr lang="en-US" sz="1200" b="0" dirty="0">
                          <a:latin typeface="Franklin Gothic Book" panose="020B0503020102020204" pitchFamily="34" charset="0"/>
                        </a:rPr>
                        <a:t>Track and Signal Improvements on the Rapid Transit Network</a:t>
                      </a:r>
                    </a:p>
                  </a:txBody>
                  <a:tcPr anchor="ctr">
                    <a:solidFill>
                      <a:schemeClr val="bg1"/>
                    </a:solidFill>
                  </a:tcPr>
                </a:tc>
                <a:tc>
                  <a:txBody>
                    <a:bodyPr/>
                    <a:lstStyle/>
                    <a:p>
                      <a:pPr algn="ctr"/>
                      <a:r>
                        <a:rPr lang="en-US" sz="1200" dirty="0">
                          <a:latin typeface="Franklin Gothic Book" panose="020B0503020102020204" pitchFamily="34" charset="0"/>
                        </a:rPr>
                        <a:t>N/A</a:t>
                      </a:r>
                    </a:p>
                  </a:txBody>
                  <a:tcPr anchor="ctr">
                    <a:solidFill>
                      <a:schemeClr val="bg1">
                        <a:lumMod val="95000"/>
                      </a:schemeClr>
                    </a:solidFill>
                  </a:tcPr>
                </a:tc>
                <a:tc>
                  <a:txBody>
                    <a:bodyPr/>
                    <a:lstStyle/>
                    <a:p>
                      <a:pPr algn="ctr"/>
                      <a:r>
                        <a:rPr lang="en-US" sz="1200" dirty="0">
                          <a:latin typeface="Franklin Gothic Book" panose="020B0503020102020204" pitchFamily="34" charset="0"/>
                        </a:rPr>
                        <a:t>$30M</a:t>
                      </a:r>
                    </a:p>
                  </a:txBody>
                  <a:tcPr anchor="ctr">
                    <a:solidFill>
                      <a:schemeClr val="bg1"/>
                    </a:solidFill>
                  </a:tcPr>
                </a:tc>
                <a:extLst>
                  <a:ext uri="{0D108BD9-81ED-4DB2-BD59-A6C34878D82A}">
                    <a16:rowId xmlns:a16="http://schemas.microsoft.com/office/drawing/2014/main" val="1714892086"/>
                  </a:ext>
                </a:extLst>
              </a:tr>
              <a:tr h="298764">
                <a:tc>
                  <a:txBody>
                    <a:bodyPr/>
                    <a:lstStyle/>
                    <a:p>
                      <a:pPr algn="ctr"/>
                      <a:r>
                        <a:rPr lang="en-US" sz="1200" b="0" dirty="0">
                          <a:latin typeface="Franklin Gothic Book" panose="020B0503020102020204" pitchFamily="34" charset="0"/>
                        </a:rPr>
                        <a:t>Operating Investments</a:t>
                      </a:r>
                    </a:p>
                  </a:txBody>
                  <a:tcPr anchor="ctr">
                    <a:solidFill>
                      <a:schemeClr val="bg1"/>
                    </a:solidFill>
                  </a:tcPr>
                </a:tc>
                <a:tc>
                  <a:txBody>
                    <a:bodyPr/>
                    <a:lstStyle/>
                    <a:p>
                      <a:r>
                        <a:rPr lang="en-US" sz="1200" b="0" dirty="0">
                          <a:latin typeface="Franklin Gothic Book" panose="020B0503020102020204" pitchFamily="34" charset="0"/>
                        </a:rPr>
                        <a:t>Workforce &amp; Safety Initiatives </a:t>
                      </a:r>
                    </a:p>
                  </a:txBody>
                  <a:tcPr anchor="ctr">
                    <a:solidFill>
                      <a:schemeClr val="bg1"/>
                    </a:solidFill>
                  </a:tcPr>
                </a:tc>
                <a:tc>
                  <a:txBody>
                    <a:bodyPr/>
                    <a:lstStyle/>
                    <a:p>
                      <a:pPr algn="ctr"/>
                      <a:r>
                        <a:rPr lang="en-US" sz="1200" dirty="0">
                          <a:latin typeface="Franklin Gothic Book" panose="020B0503020102020204" pitchFamily="34" charset="0"/>
                        </a:rPr>
                        <a:t>N/A</a:t>
                      </a:r>
                    </a:p>
                  </a:txBody>
                  <a:tcPr anchor="ctr">
                    <a:solidFill>
                      <a:schemeClr val="bg1">
                        <a:lumMod val="95000"/>
                      </a:schemeClr>
                    </a:solidFill>
                  </a:tcPr>
                </a:tc>
                <a:tc>
                  <a:txBody>
                    <a:bodyPr/>
                    <a:lstStyle/>
                    <a:p>
                      <a:pPr algn="ctr"/>
                      <a:r>
                        <a:rPr lang="en-US" sz="1200" dirty="0">
                          <a:latin typeface="Franklin Gothic Book" panose="020B0503020102020204" pitchFamily="34" charset="0"/>
                        </a:rPr>
                        <a:t>$20M</a:t>
                      </a:r>
                    </a:p>
                  </a:txBody>
                  <a:tcPr anchor="ctr">
                    <a:solidFill>
                      <a:schemeClr val="bg1"/>
                    </a:solidFill>
                  </a:tcPr>
                </a:tc>
                <a:extLst>
                  <a:ext uri="{0D108BD9-81ED-4DB2-BD59-A6C34878D82A}">
                    <a16:rowId xmlns:a16="http://schemas.microsoft.com/office/drawing/2014/main" val="3627698557"/>
                  </a:ext>
                </a:extLst>
              </a:tr>
              <a:tr h="298764">
                <a:tc>
                  <a:txBody>
                    <a:bodyPr/>
                    <a:lstStyle/>
                    <a:p>
                      <a:pPr algn="ctr"/>
                      <a:endParaRPr lang="en-US" sz="1200" b="1" dirty="0">
                        <a:latin typeface="Franklin Gothic Book" panose="020B0503020102020204" pitchFamily="34" charset="0"/>
                      </a:endParaRPr>
                    </a:p>
                  </a:txBody>
                  <a:tcPr>
                    <a:solidFill>
                      <a:schemeClr val="bg1">
                        <a:lumMod val="85000"/>
                      </a:schemeClr>
                    </a:solidFill>
                  </a:tcPr>
                </a:tc>
                <a:tc>
                  <a:txBody>
                    <a:bodyPr/>
                    <a:lstStyle/>
                    <a:p>
                      <a:pPr algn="ctr"/>
                      <a:r>
                        <a:rPr lang="en-US" sz="1200" b="1" dirty="0">
                          <a:latin typeface="Franklin Gothic Book" panose="020B0503020102020204" pitchFamily="34" charset="0"/>
                        </a:rPr>
                        <a:t>TOTAL</a:t>
                      </a:r>
                    </a:p>
                  </a:txBody>
                  <a:tcPr>
                    <a:solidFill>
                      <a:schemeClr val="bg1">
                        <a:lumMod val="85000"/>
                      </a:schemeClr>
                    </a:solidFill>
                  </a:tcPr>
                </a:tc>
                <a:tc>
                  <a:txBody>
                    <a:bodyPr/>
                    <a:lstStyle/>
                    <a:p>
                      <a:pPr algn="ctr"/>
                      <a:r>
                        <a:rPr lang="en-US" sz="1200" b="1" dirty="0">
                          <a:latin typeface="Franklin Gothic Book" panose="020B0503020102020204" pitchFamily="34" charset="0"/>
                        </a:rPr>
                        <a:t>$181M</a:t>
                      </a:r>
                    </a:p>
                  </a:txBody>
                  <a:tcPr anchor="ctr">
                    <a:solidFill>
                      <a:schemeClr val="bg1">
                        <a:lumMod val="85000"/>
                      </a:schemeClr>
                    </a:solidFill>
                  </a:tcPr>
                </a:tc>
                <a:tc>
                  <a:txBody>
                    <a:bodyPr/>
                    <a:lstStyle/>
                    <a:p>
                      <a:pPr algn="ctr"/>
                      <a:r>
                        <a:rPr lang="en-US" sz="1200" b="1" dirty="0">
                          <a:latin typeface="Franklin Gothic Book" panose="020B0503020102020204" pitchFamily="34" charset="0"/>
                        </a:rPr>
                        <a:t>$200.8M</a:t>
                      </a:r>
                    </a:p>
                  </a:txBody>
                  <a:tcPr anchor="ctr">
                    <a:solidFill>
                      <a:schemeClr val="bg1">
                        <a:lumMod val="85000"/>
                      </a:schemeClr>
                    </a:solidFill>
                  </a:tcPr>
                </a:tc>
                <a:extLst>
                  <a:ext uri="{0D108BD9-81ED-4DB2-BD59-A6C34878D82A}">
                    <a16:rowId xmlns:a16="http://schemas.microsoft.com/office/drawing/2014/main" val="182481070"/>
                  </a:ext>
                </a:extLst>
              </a:tr>
            </a:tbl>
          </a:graphicData>
        </a:graphic>
      </p:graphicFrame>
    </p:spTree>
    <p:extLst>
      <p:ext uri="{BB962C8B-B14F-4D97-AF65-F5344CB8AC3E}">
        <p14:creationId xmlns:p14="http://schemas.microsoft.com/office/powerpoint/2010/main" val="2340289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282FE4-4F8A-1761-0093-222E2876A67D}"/>
              </a:ext>
            </a:extLst>
          </p:cNvPr>
          <p:cNvSpPr>
            <a:spLocks noGrp="1"/>
          </p:cNvSpPr>
          <p:nvPr>
            <p:ph type="title"/>
          </p:nvPr>
        </p:nvSpPr>
        <p:spPr/>
        <p:txBody>
          <a:bodyPr/>
          <a:lstStyle/>
          <a:p>
            <a:r>
              <a:rPr lang="en-US" b="1" dirty="0"/>
              <a:t>Request to the MBTA Board</a:t>
            </a:r>
          </a:p>
        </p:txBody>
      </p:sp>
      <p:sp>
        <p:nvSpPr>
          <p:cNvPr id="3" name="Content Placeholder 2">
            <a:extLst>
              <a:ext uri="{FF2B5EF4-FFF2-40B4-BE49-F238E27FC236}">
                <a16:creationId xmlns:a16="http://schemas.microsoft.com/office/drawing/2014/main" id="{626F7E5F-648D-7E9A-1B6A-F333FFE71DD6}"/>
              </a:ext>
            </a:extLst>
          </p:cNvPr>
          <p:cNvSpPr>
            <a:spLocks noGrp="1"/>
          </p:cNvSpPr>
          <p:nvPr>
            <p:ph idx="1"/>
          </p:nvPr>
        </p:nvSpPr>
        <p:spPr>
          <a:xfrm>
            <a:off x="538579" y="1388046"/>
            <a:ext cx="11114843" cy="5131166"/>
          </a:xfrm>
        </p:spPr>
        <p:txBody>
          <a:bodyPr>
            <a:normAutofit lnSpcReduction="10000"/>
          </a:bodyPr>
          <a:lstStyle/>
          <a:p>
            <a:pPr marL="12700" marR="5080" lvl="0" indent="0" algn="just" defTabSz="914400" eaLnBrk="1" fontAlgn="auto" latinLnBrk="0" hangingPunct="1">
              <a:lnSpc>
                <a:spcPct val="100000"/>
              </a:lnSpc>
              <a:spcBef>
                <a:spcPts val="900"/>
              </a:spcBef>
              <a:spcAft>
                <a:spcPts val="0"/>
              </a:spcAft>
              <a:buClrTx/>
              <a:buSzTx/>
              <a:buFontTx/>
              <a:buNone/>
              <a:tabLst>
                <a:tab pos="241300" algn="l"/>
              </a:tabLst>
              <a:defRPr/>
            </a:pPr>
            <a:r>
              <a:rPr lang="en-US" sz="1600" kern="0" dirty="0">
                <a:solidFill>
                  <a:srgbClr val="231F20"/>
                </a:solidFill>
                <a:cs typeface="Poppins"/>
              </a:rPr>
              <a:t>MBTA</a:t>
            </a:r>
            <a:r>
              <a:rPr kumimoji="0" lang="en-US" sz="1600" b="0" i="0" u="none" strike="noStrike" kern="0" cap="none" spc="0" normalizeH="0" baseline="0" noProof="0" dirty="0">
                <a:ln>
                  <a:noFill/>
                </a:ln>
                <a:solidFill>
                  <a:srgbClr val="231F20"/>
                </a:solidFill>
                <a:effectLst/>
                <a:uLnTx/>
                <a:uFillTx/>
                <a:cs typeface="Poppins"/>
              </a:rPr>
              <a:t> Staff request that the Board of Directors, authorized by the General Manager, award and execute the following: </a:t>
            </a:r>
          </a:p>
          <a:p>
            <a:pPr marL="12700" marR="5080" lvl="2" indent="0" algn="just" defTabSz="914400" eaLnBrk="1" fontAlgn="auto" latinLnBrk="0" hangingPunct="1">
              <a:lnSpc>
                <a:spcPct val="100000"/>
              </a:lnSpc>
              <a:spcBef>
                <a:spcPts val="900"/>
              </a:spcBef>
              <a:spcAft>
                <a:spcPts val="0"/>
              </a:spcAft>
              <a:buClrTx/>
              <a:buSzTx/>
              <a:buFontTx/>
              <a:buNone/>
              <a:tabLst>
                <a:tab pos="241300" algn="l"/>
              </a:tabLst>
              <a:defRPr/>
            </a:pPr>
            <a:endParaRPr kumimoji="0" lang="en-US" sz="1600" b="1" i="0" u="none" strike="noStrike" kern="0" cap="none" spc="0" normalizeH="0" baseline="0" noProof="0" dirty="0">
              <a:ln>
                <a:noFill/>
              </a:ln>
              <a:solidFill>
                <a:srgbClr val="231F20"/>
              </a:solidFill>
              <a:effectLst/>
              <a:uLnTx/>
              <a:uFillTx/>
              <a:cs typeface="Poppins"/>
            </a:endParaRPr>
          </a:p>
          <a:p>
            <a:pPr marL="12700" marR="5080" lvl="2" indent="0" algn="just" defTabSz="914400" eaLnBrk="1" fontAlgn="auto" latinLnBrk="0" hangingPunct="1">
              <a:lnSpc>
                <a:spcPct val="100000"/>
              </a:lnSpc>
              <a:spcBef>
                <a:spcPts val="900"/>
              </a:spcBef>
              <a:spcAft>
                <a:spcPts val="0"/>
              </a:spcAft>
              <a:buClrTx/>
              <a:buSzTx/>
              <a:buFontTx/>
              <a:buNone/>
              <a:tabLst>
                <a:tab pos="241300" algn="l"/>
              </a:tabLst>
              <a:defRPr/>
            </a:pPr>
            <a:r>
              <a:rPr kumimoji="0" lang="en-US" sz="1600" b="1" i="0" u="none" strike="noStrike" kern="0" cap="none" spc="0" normalizeH="0" baseline="0" noProof="0" dirty="0">
                <a:ln>
                  <a:noFill/>
                </a:ln>
                <a:solidFill>
                  <a:srgbClr val="231F20"/>
                </a:solidFill>
                <a:effectLst/>
                <a:uLnTx/>
                <a:uFillTx/>
                <a:cs typeface="Poppins"/>
              </a:rPr>
              <a:t>MassDOT Contract No. 124872 </a:t>
            </a:r>
            <a:r>
              <a:rPr kumimoji="0" lang="en-US" sz="1600" b="0" i="0" u="none" strike="noStrike" kern="0" cap="none" spc="0" normalizeH="0" baseline="0" noProof="0" dirty="0">
                <a:ln>
                  <a:noFill/>
                </a:ln>
                <a:solidFill>
                  <a:srgbClr val="231F20"/>
                </a:solidFill>
                <a:effectLst/>
                <a:uLnTx/>
                <a:uFillTx/>
                <a:cs typeface="Poppins"/>
              </a:rPr>
              <a:t>entitled </a:t>
            </a:r>
            <a:r>
              <a:rPr kumimoji="0" lang="en-US" sz="1600" b="1" i="0" u="none" strike="noStrike" kern="0" cap="none" spc="0" normalizeH="0" baseline="0" noProof="0" dirty="0">
                <a:ln>
                  <a:noFill/>
                </a:ln>
                <a:solidFill>
                  <a:srgbClr val="231F20"/>
                </a:solidFill>
                <a:effectLst/>
                <a:uLnTx/>
                <a:uFillTx/>
                <a:cs typeface="Poppins"/>
              </a:rPr>
              <a:t>MBTA Workforce and Safety Reserve</a:t>
            </a:r>
            <a:r>
              <a:rPr kumimoji="0" lang="en-US" sz="1600" b="0" i="0" u="none" strike="noStrike" kern="0" cap="none" spc="0" normalizeH="0" baseline="0" noProof="0" dirty="0">
                <a:ln>
                  <a:noFill/>
                </a:ln>
                <a:solidFill>
                  <a:srgbClr val="231F20"/>
                </a:solidFill>
                <a:effectLst/>
                <a:uLnTx/>
                <a:uFillTx/>
                <a:cs typeface="Poppins"/>
              </a:rPr>
              <a:t>, with Massachusetts Bay Transportation Authority, in the amount of </a:t>
            </a:r>
            <a:r>
              <a:rPr kumimoji="0" lang="en-US" sz="1600" b="1" i="0" u="none" strike="noStrike" kern="0" cap="none" spc="0" normalizeH="0" baseline="0" noProof="0" dirty="0">
                <a:ln>
                  <a:noFill/>
                </a:ln>
                <a:solidFill>
                  <a:srgbClr val="231F20"/>
                </a:solidFill>
                <a:effectLst/>
                <a:uLnTx/>
                <a:uFillTx/>
                <a:cs typeface="Poppins"/>
              </a:rPr>
              <a:t>$20,000,000</a:t>
            </a:r>
            <a:r>
              <a:rPr kumimoji="0" lang="en-US" sz="1600" b="0" i="0" u="none" strike="noStrike" kern="0" cap="none" spc="0" normalizeH="0" baseline="0" noProof="0" dirty="0">
                <a:ln>
                  <a:noFill/>
                </a:ln>
                <a:solidFill>
                  <a:srgbClr val="231F20"/>
                </a:solidFill>
                <a:effectLst/>
                <a:uLnTx/>
                <a:uFillTx/>
                <a:cs typeface="Poppins"/>
              </a:rPr>
              <a:t>, and to execute any necessary or ancillary documents in the name and on behalf of the Massachusetts Department of Transportation to effectuate this Agreement (see appendix for legislative language).</a:t>
            </a:r>
          </a:p>
          <a:p>
            <a:pPr marL="298450" marR="5080" lvl="8" indent="-285750" algn="just" defTabSz="914400" eaLnBrk="1" fontAlgn="auto" latinLnBrk="0" hangingPunct="1">
              <a:lnSpc>
                <a:spcPct val="100000"/>
              </a:lnSpc>
              <a:spcBef>
                <a:spcPts val="900"/>
              </a:spcBef>
              <a:spcAft>
                <a:spcPts val="0"/>
              </a:spcAft>
              <a:buClrTx/>
              <a:buSzTx/>
              <a:buFont typeface="Arial" panose="020B0604020202020204" pitchFamily="34" charset="0"/>
              <a:buChar char="•"/>
              <a:tabLst>
                <a:tab pos="241300" algn="l"/>
              </a:tabLst>
              <a:defRPr/>
            </a:pPr>
            <a:r>
              <a:rPr kumimoji="0" lang="en-US" sz="1600" b="0" i="0" u="none" strike="noStrike" kern="0" cap="none" spc="0" normalizeH="0" baseline="0" noProof="0" dirty="0">
                <a:ln>
                  <a:noFill/>
                </a:ln>
                <a:solidFill>
                  <a:srgbClr val="231F20"/>
                </a:solidFill>
                <a:effectLst/>
                <a:uLnTx/>
                <a:uFillTx/>
                <a:latin typeface="Franklin Gothic Book" panose="020B0503020102020204" pitchFamily="34" charset="0"/>
                <a:cs typeface="Poppins"/>
              </a:rPr>
              <a:t>to address ongoing safety concerns related to the interim and final findings from FTA’s Safety Management Inspection Plan </a:t>
            </a:r>
          </a:p>
          <a:p>
            <a:pPr marL="298450" marR="5080" lvl="8" indent="-285750" algn="just" defTabSz="914400" eaLnBrk="1" fontAlgn="auto" latinLnBrk="0" hangingPunct="1">
              <a:lnSpc>
                <a:spcPct val="100000"/>
              </a:lnSpc>
              <a:spcBef>
                <a:spcPts val="900"/>
              </a:spcBef>
              <a:spcAft>
                <a:spcPts val="0"/>
              </a:spcAft>
              <a:buClrTx/>
              <a:buSzTx/>
              <a:buFont typeface="Arial" panose="020B0604020202020204" pitchFamily="34" charset="0"/>
              <a:buChar char="•"/>
              <a:tabLst>
                <a:tab pos="241300" algn="l"/>
              </a:tabLst>
              <a:defRPr/>
            </a:pPr>
            <a:r>
              <a:rPr kumimoji="0" lang="en-US" sz="1600" b="0" i="0" u="none" strike="noStrike" kern="0" cap="none" spc="0" normalizeH="0" baseline="0" noProof="0" dirty="0">
                <a:ln>
                  <a:noFill/>
                </a:ln>
                <a:solidFill>
                  <a:srgbClr val="231F20"/>
                </a:solidFill>
                <a:effectLst/>
                <a:uLnTx/>
                <a:uFillTx/>
                <a:latin typeface="Franklin Gothic Book" panose="020B0503020102020204" pitchFamily="34" charset="0"/>
                <a:cs typeface="Poppins"/>
              </a:rPr>
              <a:t>may be expended for hiring and retention initiatives</a:t>
            </a:r>
          </a:p>
          <a:p>
            <a:pPr marL="12700" marR="5080" lvl="7" indent="0" algn="l" defTabSz="914400" rtl="0" eaLnBrk="1" fontAlgn="auto" latinLnBrk="0" hangingPunct="1">
              <a:lnSpc>
                <a:spcPct val="100000"/>
              </a:lnSpc>
              <a:spcBef>
                <a:spcPts val="900"/>
              </a:spcBef>
              <a:spcAft>
                <a:spcPts val="0"/>
              </a:spcAft>
              <a:buClr>
                <a:srgbClr val="005878"/>
              </a:buClr>
              <a:buSzTx/>
              <a:buFontTx/>
              <a:buNone/>
              <a:tabLst>
                <a:tab pos="241300" algn="l"/>
              </a:tabLst>
              <a:defRPr/>
            </a:pPr>
            <a:endParaRPr kumimoji="0" lang="en-US" sz="1600" b="1" i="0" u="none" strike="noStrike" kern="0" cap="none" spc="0" normalizeH="0" baseline="0" noProof="0" dirty="0">
              <a:ln>
                <a:noFill/>
              </a:ln>
              <a:solidFill>
                <a:srgbClr val="231F20"/>
              </a:solidFill>
              <a:effectLst/>
              <a:uLnTx/>
              <a:uFillTx/>
              <a:latin typeface="Franklin Gothic Book" panose="020B0503020102020204" pitchFamily="34" charset="0"/>
              <a:cs typeface="Poppins"/>
            </a:endParaRPr>
          </a:p>
          <a:p>
            <a:pPr marL="12700" marR="5080" lvl="7" indent="0" algn="l" defTabSz="914400" rtl="0" eaLnBrk="1" fontAlgn="auto" latinLnBrk="0" hangingPunct="1">
              <a:lnSpc>
                <a:spcPct val="100000"/>
              </a:lnSpc>
              <a:spcBef>
                <a:spcPts val="900"/>
              </a:spcBef>
              <a:spcAft>
                <a:spcPts val="0"/>
              </a:spcAft>
              <a:buClr>
                <a:srgbClr val="005878"/>
              </a:buClr>
              <a:buSzTx/>
              <a:buFontTx/>
              <a:buNone/>
              <a:tabLst>
                <a:tab pos="241300" algn="l"/>
              </a:tabLst>
              <a:defRPr/>
            </a:pPr>
            <a:r>
              <a:rPr kumimoji="0" lang="en-US" sz="1600" b="1" i="0" u="none" strike="noStrike" kern="0" cap="none" spc="0" normalizeH="0" baseline="0" noProof="0" dirty="0">
                <a:ln>
                  <a:noFill/>
                </a:ln>
                <a:solidFill>
                  <a:srgbClr val="231F20"/>
                </a:solidFill>
                <a:effectLst/>
                <a:uLnTx/>
                <a:uFillTx/>
                <a:latin typeface="Franklin Gothic Book" panose="020B0503020102020204" pitchFamily="34" charset="0"/>
                <a:cs typeface="Poppins"/>
              </a:rPr>
              <a:t>MassDOT Contract No. 124871 </a:t>
            </a:r>
            <a:r>
              <a:rPr kumimoji="0" lang="en-US" sz="1600" b="0" i="0" u="none" strike="noStrike" kern="0" cap="none" spc="0" normalizeH="0" baseline="0" noProof="0" dirty="0">
                <a:ln>
                  <a:noFill/>
                </a:ln>
                <a:solidFill>
                  <a:srgbClr val="231F20"/>
                </a:solidFill>
                <a:effectLst/>
                <a:uLnTx/>
                <a:uFillTx/>
                <a:latin typeface="Franklin Gothic Book" panose="020B0503020102020204" pitchFamily="34" charset="0"/>
                <a:cs typeface="Poppins"/>
              </a:rPr>
              <a:t>entitled </a:t>
            </a:r>
            <a:r>
              <a:rPr kumimoji="0" lang="en-US" sz="1600" b="1" i="0" u="none" strike="noStrike" kern="0" cap="none" spc="0" normalizeH="0" baseline="0" noProof="0" dirty="0">
                <a:ln>
                  <a:noFill/>
                </a:ln>
                <a:solidFill>
                  <a:srgbClr val="231F20"/>
                </a:solidFill>
                <a:effectLst/>
                <a:uLnTx/>
                <a:uFillTx/>
                <a:latin typeface="Franklin Gothic Book" panose="020B0503020102020204" pitchFamily="34" charset="0"/>
                <a:cs typeface="Poppins"/>
              </a:rPr>
              <a:t>MBTA Physical Infrastructure Improvements</a:t>
            </a:r>
            <a:r>
              <a:rPr kumimoji="0" lang="en-US" sz="1600" b="0" i="0" u="none" strike="noStrike" kern="0" cap="none" spc="0" normalizeH="0" baseline="0" noProof="0" dirty="0">
                <a:ln>
                  <a:noFill/>
                </a:ln>
                <a:solidFill>
                  <a:srgbClr val="231F20"/>
                </a:solidFill>
                <a:effectLst/>
                <a:uLnTx/>
                <a:uFillTx/>
                <a:latin typeface="Franklin Gothic Book" panose="020B0503020102020204" pitchFamily="34" charset="0"/>
                <a:cs typeface="Poppins"/>
              </a:rPr>
              <a:t>, with Massachusetts Bay Transportation Authority, in the amount of </a:t>
            </a:r>
            <a:r>
              <a:rPr kumimoji="0" lang="en-US" sz="1600" b="1" i="0" u="none" strike="noStrike" kern="0" cap="none" spc="0" normalizeH="0" baseline="0" noProof="0" dirty="0">
                <a:ln>
                  <a:noFill/>
                </a:ln>
                <a:solidFill>
                  <a:srgbClr val="231F20"/>
                </a:solidFill>
                <a:effectLst/>
                <a:uLnTx/>
                <a:uFillTx/>
                <a:latin typeface="Franklin Gothic Book" panose="020B0503020102020204" pitchFamily="34" charset="0"/>
                <a:cs typeface="Poppins"/>
              </a:rPr>
              <a:t>$180,800,000</a:t>
            </a:r>
            <a:r>
              <a:rPr kumimoji="0" lang="en-US" sz="1600" b="0" i="0" u="none" strike="noStrike" kern="0" cap="none" spc="0" normalizeH="0" baseline="0" noProof="0" dirty="0">
                <a:ln>
                  <a:noFill/>
                </a:ln>
                <a:solidFill>
                  <a:srgbClr val="231F20"/>
                </a:solidFill>
                <a:effectLst/>
                <a:uLnTx/>
                <a:uFillTx/>
                <a:latin typeface="Franklin Gothic Book" panose="020B0503020102020204" pitchFamily="34" charset="0"/>
                <a:cs typeface="Poppins"/>
              </a:rPr>
              <a:t>, and to execute any necessary or ancillary documents in the name and on behalf of the Massachusetts Department of Transportation to effectuate this Agreement (see appendix for legislative language).</a:t>
            </a:r>
          </a:p>
          <a:p>
            <a:pPr marL="241300" marR="5080" lvl="7" indent="-228600" algn="l" defTabSz="914400" rtl="0" eaLnBrk="1" fontAlgn="auto" latinLnBrk="0" hangingPunct="1">
              <a:lnSpc>
                <a:spcPct val="100000"/>
              </a:lnSpc>
              <a:spcBef>
                <a:spcPts val="900"/>
              </a:spcBef>
              <a:spcAft>
                <a:spcPts val="0"/>
              </a:spcAft>
              <a:buClr>
                <a:srgbClr val="005878"/>
              </a:buClr>
              <a:buSzTx/>
              <a:buFont typeface="Arial" panose="020B0604020202020204" pitchFamily="34" charset="0"/>
              <a:buChar char="•"/>
              <a:tabLst>
                <a:tab pos="241300" algn="l"/>
              </a:tabLst>
              <a:defRPr/>
            </a:pPr>
            <a:r>
              <a:rPr kumimoji="0" lang="en-US" sz="1600" b="0" i="0" u="none" strike="noStrike" kern="0" cap="none" spc="0" normalizeH="0" baseline="0" noProof="0" dirty="0">
                <a:ln>
                  <a:noFill/>
                </a:ln>
                <a:solidFill>
                  <a:srgbClr val="231F20"/>
                </a:solidFill>
                <a:effectLst/>
                <a:uLnTx/>
                <a:uFillTx/>
                <a:latin typeface="Franklin Gothic Book" panose="020B0503020102020204" pitchFamily="34" charset="0"/>
                <a:cs typeface="Poppins"/>
              </a:rPr>
              <a:t>$20M for improvements to infrastructure related to Commuter Rail system</a:t>
            </a:r>
          </a:p>
          <a:p>
            <a:pPr marL="241300" marR="5080" lvl="3" indent="-228600" algn="l" defTabSz="914400" rtl="0" eaLnBrk="1" fontAlgn="auto" latinLnBrk="0" hangingPunct="1">
              <a:lnSpc>
                <a:spcPct val="100000"/>
              </a:lnSpc>
              <a:spcBef>
                <a:spcPts val="900"/>
              </a:spcBef>
              <a:spcAft>
                <a:spcPts val="0"/>
              </a:spcAft>
              <a:buClr>
                <a:srgbClr val="005878"/>
              </a:buClr>
              <a:buSzTx/>
              <a:buFont typeface="Arial" panose="020B0604020202020204" pitchFamily="34" charset="0"/>
              <a:buChar char="•"/>
              <a:tabLst>
                <a:tab pos="241300" algn="l"/>
              </a:tabLst>
              <a:defRPr/>
            </a:pPr>
            <a:r>
              <a:rPr kumimoji="0" lang="en-US" sz="1600" b="0" i="0" u="none" strike="noStrike" kern="0" cap="none" spc="0" normalizeH="0" baseline="0" noProof="0" dirty="0">
                <a:ln>
                  <a:noFill/>
                </a:ln>
                <a:solidFill>
                  <a:srgbClr val="231F20"/>
                </a:solidFill>
                <a:effectLst/>
                <a:uLnTx/>
                <a:uFillTx/>
                <a:cs typeface="Poppins"/>
              </a:rPr>
              <a:t>$50M for bridge repair, rehabilitation and replacement</a:t>
            </a:r>
          </a:p>
          <a:p>
            <a:pPr marL="241300" marR="5080" lvl="3" indent="-228600" algn="l" defTabSz="914400" rtl="0" eaLnBrk="1" fontAlgn="auto" latinLnBrk="0" hangingPunct="1">
              <a:lnSpc>
                <a:spcPct val="100000"/>
              </a:lnSpc>
              <a:spcBef>
                <a:spcPts val="900"/>
              </a:spcBef>
              <a:spcAft>
                <a:spcPts val="0"/>
              </a:spcAft>
              <a:buClr>
                <a:srgbClr val="005878"/>
              </a:buClr>
              <a:buSzTx/>
              <a:buFont typeface="Arial" panose="020B0604020202020204" pitchFamily="34" charset="0"/>
              <a:buChar char="•"/>
              <a:tabLst>
                <a:tab pos="241300" algn="l"/>
              </a:tabLst>
              <a:defRPr/>
            </a:pPr>
            <a:r>
              <a:rPr kumimoji="0" lang="en-US" sz="1600" b="0" i="0" u="none" strike="noStrike" kern="0" cap="none" spc="0" normalizeH="0" baseline="0" noProof="0" dirty="0">
                <a:ln>
                  <a:noFill/>
                </a:ln>
                <a:solidFill>
                  <a:srgbClr val="231F20"/>
                </a:solidFill>
                <a:effectLst/>
                <a:uLnTx/>
                <a:uFillTx/>
                <a:cs typeface="Poppins"/>
              </a:rPr>
              <a:t>$70M for station and accessibility improvements across the Massachusetts Bay Transportation Authority network</a:t>
            </a:r>
          </a:p>
          <a:p>
            <a:pPr marL="241300" marR="5080" lvl="3" indent="-228600" algn="l" defTabSz="914400" rtl="0" eaLnBrk="1" fontAlgn="auto" latinLnBrk="0" hangingPunct="1">
              <a:lnSpc>
                <a:spcPct val="100000"/>
              </a:lnSpc>
              <a:spcBef>
                <a:spcPts val="900"/>
              </a:spcBef>
              <a:spcAft>
                <a:spcPts val="0"/>
              </a:spcAft>
              <a:buClr>
                <a:srgbClr val="005878"/>
              </a:buClr>
              <a:buSzTx/>
              <a:buFont typeface="Arial" panose="020B0604020202020204" pitchFamily="34" charset="0"/>
              <a:buChar char="•"/>
              <a:tabLst>
                <a:tab pos="241300" algn="l"/>
              </a:tabLst>
              <a:defRPr/>
            </a:pPr>
            <a:r>
              <a:rPr kumimoji="0" lang="en-US" sz="1600" b="0" i="0" u="none" strike="noStrike" kern="0" cap="none" spc="0" normalizeH="0" baseline="0" noProof="0" dirty="0">
                <a:ln>
                  <a:noFill/>
                </a:ln>
                <a:solidFill>
                  <a:srgbClr val="231F20"/>
                </a:solidFill>
                <a:effectLst/>
                <a:uLnTx/>
                <a:uFillTx/>
                <a:cs typeface="Poppins"/>
              </a:rPr>
              <a:t>$30M for track authorization and signal improvements on subway lines</a:t>
            </a:r>
          </a:p>
          <a:p>
            <a:pPr marL="241300" marR="5080" lvl="7" indent="-228600" algn="l" defTabSz="914400" rtl="0" eaLnBrk="1" fontAlgn="auto" latinLnBrk="0" hangingPunct="1">
              <a:lnSpc>
                <a:spcPct val="100000"/>
              </a:lnSpc>
              <a:spcBef>
                <a:spcPts val="900"/>
              </a:spcBef>
              <a:spcAft>
                <a:spcPts val="0"/>
              </a:spcAft>
              <a:buClr>
                <a:srgbClr val="005878"/>
              </a:buClr>
              <a:buSzTx/>
              <a:buFont typeface="Arial" panose="020B0604020202020204" pitchFamily="34" charset="0"/>
              <a:buChar char="•"/>
              <a:tabLst>
                <a:tab pos="241300" algn="l"/>
              </a:tabLst>
              <a:defRPr/>
            </a:pPr>
            <a:r>
              <a:rPr kumimoji="0" lang="en-US" sz="1600" b="0" i="0" u="none" strike="noStrike" kern="0" cap="none" spc="0" normalizeH="0" baseline="0" noProof="0" dirty="0">
                <a:ln>
                  <a:noFill/>
                </a:ln>
                <a:solidFill>
                  <a:srgbClr val="231F20"/>
                </a:solidFill>
                <a:effectLst/>
                <a:uLnTx/>
                <a:uFillTx/>
                <a:latin typeface="Franklin Gothic Book" panose="020B0503020102020204" pitchFamily="34" charset="0"/>
                <a:cs typeface="Poppins"/>
              </a:rPr>
              <a:t>$10.8M for design of the Red-Blue Connector project</a:t>
            </a:r>
            <a:endParaRPr lang="en-US" dirty="0">
              <a:latin typeface="Franklin Gothic Book" panose="020B0503020102020204" pitchFamily="34" charset="0"/>
            </a:endParaRPr>
          </a:p>
        </p:txBody>
      </p:sp>
    </p:spTree>
    <p:extLst>
      <p:ext uri="{BB962C8B-B14F-4D97-AF65-F5344CB8AC3E}">
        <p14:creationId xmlns:p14="http://schemas.microsoft.com/office/powerpoint/2010/main" val="3177851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45531-D284-661A-CEBB-881F4015E253}"/>
              </a:ext>
            </a:extLst>
          </p:cNvPr>
          <p:cNvSpPr>
            <a:spLocks noGrp="1"/>
          </p:cNvSpPr>
          <p:nvPr>
            <p:ph type="title"/>
          </p:nvPr>
        </p:nvSpPr>
        <p:spPr/>
        <p:txBody>
          <a:bodyPr>
            <a:normAutofit/>
          </a:bodyPr>
          <a:lstStyle/>
          <a:p>
            <a:r>
              <a:rPr lang="en-US" sz="4800" b="1" dirty="0"/>
              <a:t>Appendix</a:t>
            </a:r>
          </a:p>
        </p:txBody>
      </p:sp>
      <p:sp>
        <p:nvSpPr>
          <p:cNvPr id="3" name="Text Placeholder 2">
            <a:extLst>
              <a:ext uri="{FF2B5EF4-FFF2-40B4-BE49-F238E27FC236}">
                <a16:creationId xmlns:a16="http://schemas.microsoft.com/office/drawing/2014/main" id="{9F58B1AD-18B1-1D9B-A092-0A9E30B664C2}"/>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3806541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cNvSpPr txBox="1"/>
          <p:nvPr/>
        </p:nvSpPr>
        <p:spPr>
          <a:xfrm>
            <a:off x="11363655" y="977900"/>
            <a:ext cx="192405" cy="197490"/>
          </a:xfrm>
          <a:prstGeom prst="rect">
            <a:avLst/>
          </a:prstGeom>
        </p:spPr>
        <p:txBody>
          <a:bodyPr vert="horz" wrap="square" lIns="0" tIns="12700" rIns="0" bIns="0" rtlCol="0">
            <a:spAutoFit/>
          </a:bodyPr>
          <a:lstStyle/>
          <a:p>
            <a:pPr marL="12700" marR="0" lvl="0" indent="0" defTabSz="914400" eaLnBrk="1" fontAlgn="auto" latinLnBrk="0" hangingPunct="1">
              <a:lnSpc>
                <a:spcPct val="100000"/>
              </a:lnSpc>
              <a:spcBef>
                <a:spcPts val="100"/>
              </a:spcBef>
              <a:spcAft>
                <a:spcPts val="0"/>
              </a:spcAft>
              <a:buClrTx/>
              <a:buSzTx/>
              <a:buFontTx/>
              <a:buNone/>
              <a:tabLst/>
              <a:defRPr/>
            </a:pPr>
            <a:r>
              <a:rPr kumimoji="0" lang="en-US" sz="1200" b="0" i="0" u="none" strike="noStrike" kern="0" cap="none" spc="-25" normalizeH="0" baseline="0" noProof="0" dirty="0">
                <a:ln>
                  <a:noFill/>
                </a:ln>
                <a:solidFill>
                  <a:srgbClr val="808285"/>
                </a:solidFill>
                <a:effectLst/>
                <a:uLnTx/>
                <a:uFillTx/>
                <a:latin typeface="HelveticaNeueLTStd-Roman"/>
                <a:cs typeface="HelveticaNeueLTStd-Roman"/>
              </a:rPr>
              <a:t>7</a:t>
            </a:r>
            <a:endParaRPr kumimoji="0" sz="1200" b="0" i="0" u="none" strike="noStrike" kern="0" cap="none" spc="0" normalizeH="0" baseline="0" noProof="0" dirty="0">
              <a:ln>
                <a:noFill/>
              </a:ln>
              <a:solidFill>
                <a:sysClr val="windowText" lastClr="000000"/>
              </a:solidFill>
              <a:effectLst/>
              <a:uLnTx/>
              <a:uFillTx/>
              <a:latin typeface="HelveticaNeueLTStd-Roman"/>
              <a:cs typeface="HelveticaNeueLTStd-Roman"/>
            </a:endParaRPr>
          </a:p>
        </p:txBody>
      </p:sp>
      <p:sp>
        <p:nvSpPr>
          <p:cNvPr id="5" name="Slide Title"/>
          <p:cNvSpPr txBox="1">
            <a:spLocks noGrp="1"/>
          </p:cNvSpPr>
          <p:nvPr>
            <p:ph type="title"/>
          </p:nvPr>
        </p:nvSpPr>
        <p:spPr>
          <a:xfrm>
            <a:off x="901700" y="474979"/>
            <a:ext cx="10299700" cy="718145"/>
          </a:xfrm>
          <a:prstGeom prst="rect">
            <a:avLst/>
          </a:prstGeom>
        </p:spPr>
        <p:txBody>
          <a:bodyPr vert="horz" wrap="square" lIns="0" tIns="12700" rIns="0" bIns="0" rtlCol="0">
            <a:spAutoFit/>
          </a:bodyPr>
          <a:lstStyle/>
          <a:p>
            <a:pPr marL="12700">
              <a:lnSpc>
                <a:spcPts val="3479"/>
              </a:lnSpc>
              <a:spcBef>
                <a:spcPts val="100"/>
              </a:spcBef>
            </a:pPr>
            <a:r>
              <a:rPr lang="en-US" sz="2800" i="0" spc="-10" dirty="0">
                <a:latin typeface="Poppins" pitchFamily="2" charset="77"/>
                <a:cs typeface="Poppins" pitchFamily="2" charset="77"/>
              </a:rPr>
              <a:t>Appendix - Legislative Language for 1596-2427 </a:t>
            </a:r>
            <a:endParaRPr lang="en-US" sz="2800" i="0" spc="-40" dirty="0">
              <a:latin typeface="Poppins" pitchFamily="2" charset="77"/>
              <a:cs typeface="Poppins" pitchFamily="2" charset="77"/>
            </a:endParaRPr>
          </a:p>
          <a:p>
            <a:pPr marL="12700">
              <a:lnSpc>
                <a:spcPts val="2039"/>
              </a:lnSpc>
            </a:pPr>
            <a:r>
              <a:rPr lang="en-US" sz="1800" b="0" i="0" spc="-10" dirty="0">
                <a:latin typeface="Poppins" pitchFamily="2" charset="77"/>
                <a:cs typeface="Poppins" pitchFamily="2" charset="77"/>
              </a:rPr>
              <a:t>MBTA Workforce and Safety Reserve $20M</a:t>
            </a:r>
          </a:p>
        </p:txBody>
      </p:sp>
      <p:sp>
        <p:nvSpPr>
          <p:cNvPr id="3" name="object 3"/>
          <p:cNvSpPr txBox="1"/>
          <p:nvPr/>
        </p:nvSpPr>
        <p:spPr>
          <a:xfrm>
            <a:off x="901700" y="1875914"/>
            <a:ext cx="10598150" cy="4037003"/>
          </a:xfrm>
          <a:prstGeom prst="rect">
            <a:avLst/>
          </a:prstGeom>
        </p:spPr>
        <p:txBody>
          <a:bodyPr vert="horz" wrap="square" lIns="0" tIns="12700" rIns="0" bIns="0" rtlCol="0" anchor="t">
            <a:spAutoFit/>
          </a:bodyPr>
          <a:lstStyle/>
          <a:p>
            <a:pPr marL="12700" marR="5080" lvl="0" indent="0" algn="just" defTabSz="914400" eaLnBrk="1" fontAlgn="auto" latinLnBrk="0" hangingPunct="1">
              <a:lnSpc>
                <a:spcPct val="100000"/>
              </a:lnSpc>
              <a:spcBef>
                <a:spcPts val="900"/>
              </a:spcBef>
              <a:spcAft>
                <a:spcPts val="0"/>
              </a:spcAft>
              <a:buClrTx/>
              <a:buSzTx/>
              <a:buFontTx/>
              <a:buNone/>
              <a:tabLst>
                <a:tab pos="241300" algn="l"/>
              </a:tabLst>
              <a:defRPr/>
            </a:pPr>
            <a:r>
              <a:rPr kumimoji="0" lang="en-US" sz="1600" b="0" i="0" u="none" strike="noStrike" kern="0" cap="none" spc="0" normalizeH="0" baseline="0" noProof="0" dirty="0">
                <a:ln>
                  <a:noFill/>
                </a:ln>
                <a:solidFill>
                  <a:srgbClr val="231F20"/>
                </a:solidFill>
                <a:effectLst/>
                <a:uLnTx/>
                <a:uFillTx/>
                <a:latin typeface="Poppins"/>
                <a:cs typeface="Poppins"/>
              </a:rPr>
              <a:t>1596-2427 For a transfer to the Massachusetts Bay Transportation Authority workforce and safety reserve established in line item 1599-1971 in section 2 of chapter 126 of the acts of 2022, for projects to address ongoing safety concerns at the Massachusetts Bay Transportation Authority related to the interim and final findings of the Federal Transit Administration’s Safety Management Inspection initiated in April 2022; provided, that the Massachusetts Bay Transportation Authority shall work in consultation with the Massachusetts Department of Transportation and the department of public utilities in the planning and implementation of said projects funded through this item; provided further, that funds may be expended for hiring and retention; provided further, that the Massachusetts Department of Transportation shall issue monthly reports to the joint committee on transportation and the house and senate committees on ways and means detailing the status of the Massachusetts Bay Transportation Authority’s progress toward responding to each finding and required action as issued by the Federal Transit Administration; and provided further, that said reports shall be delineated by special directive and shall include, but not be limited to: (</a:t>
            </a:r>
            <a:r>
              <a:rPr kumimoji="0" lang="en-US" sz="1600" b="0" i="0" u="none" strike="noStrike" kern="0" cap="none" spc="0" normalizeH="0" baseline="0" noProof="0" dirty="0" err="1">
                <a:ln>
                  <a:noFill/>
                </a:ln>
                <a:solidFill>
                  <a:srgbClr val="231F20"/>
                </a:solidFill>
                <a:effectLst/>
                <a:uLnTx/>
                <a:uFillTx/>
                <a:latin typeface="Poppins"/>
                <a:cs typeface="Poppins"/>
              </a:rPr>
              <a:t>i</a:t>
            </a:r>
            <a:r>
              <a:rPr kumimoji="0" lang="en-US" sz="1600" b="0" i="0" u="none" strike="noStrike" kern="0" cap="none" spc="0" normalizeH="0" baseline="0" noProof="0" dirty="0">
                <a:ln>
                  <a:noFill/>
                </a:ln>
                <a:solidFill>
                  <a:srgbClr val="231F20"/>
                </a:solidFill>
                <a:effectLst/>
                <a:uLnTx/>
                <a:uFillTx/>
                <a:latin typeface="Poppins"/>
                <a:cs typeface="Poppins"/>
              </a:rPr>
              <a:t>) the funds expended from this item and the related purpose for said spending; (ii) the completion date of each executed required action; and (iii) the estimated completion date of each pending required action. $20,000,000</a:t>
            </a:r>
          </a:p>
          <a:p>
            <a:pPr marL="12700" marR="5080" lvl="0" indent="0" algn="just" defTabSz="914400" eaLnBrk="1" fontAlgn="auto" latinLnBrk="0" hangingPunct="1">
              <a:lnSpc>
                <a:spcPct val="100000"/>
              </a:lnSpc>
              <a:spcBef>
                <a:spcPts val="900"/>
              </a:spcBef>
              <a:spcAft>
                <a:spcPts val="0"/>
              </a:spcAft>
              <a:buClrTx/>
              <a:buSzTx/>
              <a:buFontTx/>
              <a:buNone/>
              <a:tabLst>
                <a:tab pos="241300" algn="l"/>
              </a:tabLst>
              <a:defRPr/>
            </a:pPr>
            <a:endParaRPr kumimoji="0" lang="en-US" sz="1400" b="0" i="0" u="none" strike="noStrike" kern="0" cap="none" spc="0" normalizeH="0" baseline="0" noProof="0" dirty="0">
              <a:ln>
                <a:noFill/>
              </a:ln>
              <a:solidFill>
                <a:srgbClr val="231F20"/>
              </a:solidFill>
              <a:effectLst/>
              <a:uLnTx/>
              <a:uFillTx/>
              <a:latin typeface="Poppins"/>
              <a:cs typeface="Poppins"/>
            </a:endParaRPr>
          </a:p>
        </p:txBody>
      </p:sp>
      <p:pic>
        <p:nvPicPr>
          <p:cNvPr id="7" name="object 7">
            <a:extLst>
              <a:ext uri="{C183D7F6-B498-43B3-948B-1728B52AA6E4}">
                <adec:decorative xmlns:adec="http://schemas.microsoft.com/office/drawing/2017/decorative" val="1"/>
              </a:ext>
            </a:extLst>
          </p:cNvPr>
          <p:cNvPicPr/>
          <p:nvPr/>
        </p:nvPicPr>
        <p:blipFill>
          <a:blip r:embed="rId2" cstate="print"/>
          <a:stretch>
            <a:fillRect/>
          </a:stretch>
        </p:blipFill>
        <p:spPr>
          <a:xfrm>
            <a:off x="9345193" y="6083300"/>
            <a:ext cx="2199100" cy="444494"/>
          </a:xfrm>
          <a:prstGeom prst="rect">
            <a:avLst/>
          </a:prstGeom>
        </p:spPr>
      </p:pic>
    </p:spTree>
    <p:extLst>
      <p:ext uri="{BB962C8B-B14F-4D97-AF65-F5344CB8AC3E}">
        <p14:creationId xmlns:p14="http://schemas.microsoft.com/office/powerpoint/2010/main" val="23019001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cNvSpPr txBox="1"/>
          <p:nvPr/>
        </p:nvSpPr>
        <p:spPr>
          <a:xfrm>
            <a:off x="11363655" y="977900"/>
            <a:ext cx="192405" cy="197490"/>
          </a:xfrm>
          <a:prstGeom prst="rect">
            <a:avLst/>
          </a:prstGeom>
        </p:spPr>
        <p:txBody>
          <a:bodyPr vert="horz" wrap="square" lIns="0" tIns="12700" rIns="0" bIns="0" rtlCol="0">
            <a:spAutoFit/>
          </a:bodyPr>
          <a:lstStyle/>
          <a:p>
            <a:pPr marL="12700" marR="0" lvl="0" indent="0" defTabSz="914400" eaLnBrk="1" fontAlgn="auto" latinLnBrk="0" hangingPunct="1">
              <a:lnSpc>
                <a:spcPct val="100000"/>
              </a:lnSpc>
              <a:spcBef>
                <a:spcPts val="100"/>
              </a:spcBef>
              <a:spcAft>
                <a:spcPts val="0"/>
              </a:spcAft>
              <a:buClrTx/>
              <a:buSzTx/>
              <a:buFontTx/>
              <a:buNone/>
              <a:tabLst/>
              <a:defRPr/>
            </a:pPr>
            <a:r>
              <a:rPr kumimoji="0" lang="en-US" sz="1200" b="0" i="0" u="none" strike="noStrike" kern="0" cap="none" spc="-25" normalizeH="0" baseline="0" noProof="0" dirty="0">
                <a:ln>
                  <a:noFill/>
                </a:ln>
                <a:solidFill>
                  <a:srgbClr val="808285"/>
                </a:solidFill>
                <a:effectLst/>
                <a:uLnTx/>
                <a:uFillTx/>
                <a:latin typeface="HelveticaNeueLTStd-Roman"/>
                <a:cs typeface="HelveticaNeueLTStd-Roman"/>
              </a:rPr>
              <a:t>8</a:t>
            </a:r>
            <a:endParaRPr kumimoji="0" sz="1200" b="0" i="0" u="none" strike="noStrike" kern="0" cap="none" spc="0" normalizeH="0" baseline="0" noProof="0" dirty="0">
              <a:ln>
                <a:noFill/>
              </a:ln>
              <a:solidFill>
                <a:sysClr val="windowText" lastClr="000000"/>
              </a:solidFill>
              <a:effectLst/>
              <a:uLnTx/>
              <a:uFillTx/>
              <a:latin typeface="HelveticaNeueLTStd-Roman"/>
              <a:cs typeface="HelveticaNeueLTStd-Roman"/>
            </a:endParaRPr>
          </a:p>
        </p:txBody>
      </p:sp>
      <p:sp>
        <p:nvSpPr>
          <p:cNvPr id="5" name="Slide Title"/>
          <p:cNvSpPr txBox="1">
            <a:spLocks noGrp="1"/>
          </p:cNvSpPr>
          <p:nvPr>
            <p:ph type="title"/>
          </p:nvPr>
        </p:nvSpPr>
        <p:spPr>
          <a:xfrm>
            <a:off x="901700" y="474979"/>
            <a:ext cx="10299700" cy="718145"/>
          </a:xfrm>
          <a:prstGeom prst="rect">
            <a:avLst/>
          </a:prstGeom>
        </p:spPr>
        <p:txBody>
          <a:bodyPr vert="horz" wrap="square" lIns="0" tIns="12700" rIns="0" bIns="0" rtlCol="0">
            <a:spAutoFit/>
          </a:bodyPr>
          <a:lstStyle/>
          <a:p>
            <a:pPr marL="12700">
              <a:lnSpc>
                <a:spcPts val="3479"/>
              </a:lnSpc>
              <a:spcBef>
                <a:spcPts val="100"/>
              </a:spcBef>
            </a:pPr>
            <a:r>
              <a:rPr lang="en-US" sz="2800" i="0" spc="-10" dirty="0">
                <a:latin typeface="Poppins" pitchFamily="2" charset="77"/>
                <a:cs typeface="Poppins" pitchFamily="2" charset="77"/>
              </a:rPr>
              <a:t>Appendix - Legislative Language for 1596-2404</a:t>
            </a:r>
            <a:endParaRPr sz="2800" i="0" spc="-40" dirty="0">
              <a:latin typeface="Poppins" pitchFamily="2" charset="77"/>
              <a:cs typeface="Poppins" pitchFamily="2" charset="77"/>
            </a:endParaRPr>
          </a:p>
          <a:p>
            <a:pPr marL="12700">
              <a:lnSpc>
                <a:spcPts val="2039"/>
              </a:lnSpc>
            </a:pPr>
            <a:r>
              <a:rPr lang="en-US" sz="1800" b="0" i="0" spc="-10" dirty="0">
                <a:latin typeface="Poppins" pitchFamily="2" charset="77"/>
                <a:cs typeface="Poppins" pitchFamily="2" charset="77"/>
              </a:rPr>
              <a:t>MBTA Physical Infrastructure Improvements $180.8M</a:t>
            </a:r>
            <a:endParaRPr sz="1800" b="0" i="0" spc="-10" dirty="0">
              <a:latin typeface="Poppins" pitchFamily="2" charset="77"/>
              <a:cs typeface="Poppins" pitchFamily="2" charset="77"/>
            </a:endParaRPr>
          </a:p>
        </p:txBody>
      </p:sp>
      <p:sp>
        <p:nvSpPr>
          <p:cNvPr id="3" name="Text box"/>
          <p:cNvSpPr txBox="1"/>
          <p:nvPr/>
        </p:nvSpPr>
        <p:spPr>
          <a:xfrm>
            <a:off x="901700" y="1875914"/>
            <a:ext cx="10598150" cy="4529445"/>
          </a:xfrm>
          <a:prstGeom prst="rect">
            <a:avLst/>
          </a:prstGeom>
        </p:spPr>
        <p:txBody>
          <a:bodyPr vert="horz" wrap="square" lIns="0" tIns="12700" rIns="0" bIns="0" rtlCol="0" anchor="t">
            <a:spAutoFit/>
          </a:bodyPr>
          <a:lstStyle/>
          <a:p>
            <a:pPr marL="12700" marR="5080" lvl="0" indent="0" algn="just" defTabSz="914400" eaLnBrk="1" fontAlgn="auto" latinLnBrk="0" hangingPunct="1">
              <a:lnSpc>
                <a:spcPct val="100000"/>
              </a:lnSpc>
              <a:spcBef>
                <a:spcPts val="900"/>
              </a:spcBef>
              <a:spcAft>
                <a:spcPts val="0"/>
              </a:spcAft>
              <a:buClrTx/>
              <a:buSzTx/>
              <a:buFontTx/>
              <a:buNone/>
              <a:tabLst>
                <a:tab pos="241300" algn="l"/>
              </a:tabLst>
              <a:defRPr/>
            </a:pPr>
            <a:r>
              <a:rPr kumimoji="0" lang="en-US" sz="1600" b="0" i="0" u="none" strike="noStrike" kern="0" cap="none" spc="0" normalizeH="0" baseline="0" noProof="0" dirty="0">
                <a:ln>
                  <a:noFill/>
                </a:ln>
                <a:solidFill>
                  <a:srgbClr val="231F20"/>
                </a:solidFill>
                <a:effectLst/>
                <a:uLnTx/>
                <a:uFillTx/>
                <a:latin typeface="Poppins"/>
                <a:cs typeface="Poppins"/>
              </a:rPr>
              <a:t>1596-2404 For programs to improve the Massachusetts Bay Transportation Authority's physical infrastructure; provided, that the authority shall prioritize geographic equity across its service network in the distribution of funds from this item; provided further, that the authority shall expend not less than $20,000,000 for improvements to infrastructure related to its commuter rail system; provided further, that not  less  than $50,000,000 shall be expended for bridge repair, rehabilitation and replacement; provided further, that not less than $70,000,000  shall be expended for station and accessibility improvements across the Massachusetts Bay Transportation Authority network; provided further, that not less than $30,000,000 shall be expended for track and signal improvements on subway lines; provided further, that not less than $10,800,000 shall be expended for design of the red-blue connector project; provided further, that the authority shall consult with the executive office for administration and finance on the projects to be funded by this appropriation; provided further, that not later than April 1, 2024, the authority shall submit a report to the joint committee on transportation and the house and senate committees on ways and means including, but not limited to: (</a:t>
            </a:r>
            <a:r>
              <a:rPr kumimoji="0" lang="en-US" sz="1600" b="0" i="0" u="none" strike="noStrike" kern="0" cap="none" spc="0" normalizeH="0" baseline="0" noProof="0" dirty="0" err="1">
                <a:ln>
                  <a:noFill/>
                </a:ln>
                <a:solidFill>
                  <a:srgbClr val="231F20"/>
                </a:solidFill>
                <a:effectLst/>
                <a:uLnTx/>
                <a:uFillTx/>
                <a:latin typeface="Poppins"/>
                <a:cs typeface="Poppins"/>
              </a:rPr>
              <a:t>i</a:t>
            </a:r>
            <a:r>
              <a:rPr kumimoji="0" lang="en-US" sz="1600" b="0" i="0" u="none" strike="noStrike" kern="0" cap="none" spc="0" normalizeH="0" baseline="0" noProof="0" dirty="0">
                <a:ln>
                  <a:noFill/>
                </a:ln>
                <a:solidFill>
                  <a:srgbClr val="231F20"/>
                </a:solidFill>
                <a:effectLst/>
                <a:uLnTx/>
                <a:uFillTx/>
                <a:latin typeface="Poppins"/>
                <a:cs typeface="Poppins"/>
              </a:rPr>
              <a:t>) the criteria used for distributing funds from this item; and (ii) a list and description of the projects funded through this item or planned to be funded through this item, including the estimated cost for each project and the expected timeline for the completion of each project; and provided further, that funds appropriated in this item shall be made available for these purposes through June 30, 2025 $180,800,000</a:t>
            </a:r>
          </a:p>
          <a:p>
            <a:pPr marL="12700" marR="5080" lvl="0" indent="0" algn="just" defTabSz="914400" eaLnBrk="1" fontAlgn="auto" latinLnBrk="0" hangingPunct="1">
              <a:lnSpc>
                <a:spcPct val="100000"/>
              </a:lnSpc>
              <a:spcBef>
                <a:spcPts val="900"/>
              </a:spcBef>
              <a:spcAft>
                <a:spcPts val="0"/>
              </a:spcAft>
              <a:buClrTx/>
              <a:buSzTx/>
              <a:buFontTx/>
              <a:buNone/>
              <a:tabLst>
                <a:tab pos="241300" algn="l"/>
              </a:tabLst>
              <a:defRPr/>
            </a:pPr>
            <a:endParaRPr kumimoji="0" lang="en-US" sz="1400" b="0" i="0" u="none" strike="noStrike" kern="0" cap="none" spc="0" normalizeH="0" baseline="0" noProof="0" dirty="0">
              <a:ln>
                <a:noFill/>
              </a:ln>
              <a:solidFill>
                <a:srgbClr val="231F20"/>
              </a:solidFill>
              <a:effectLst/>
              <a:uLnTx/>
              <a:uFillTx/>
              <a:latin typeface="Poppins"/>
              <a:cs typeface="Poppins"/>
            </a:endParaRPr>
          </a:p>
        </p:txBody>
      </p:sp>
      <p:pic>
        <p:nvPicPr>
          <p:cNvPr id="7" name="object 7">
            <a:extLst>
              <a:ext uri="{C183D7F6-B498-43B3-948B-1728B52AA6E4}">
                <adec:decorative xmlns:adec="http://schemas.microsoft.com/office/drawing/2017/decorative" val="1"/>
              </a:ext>
            </a:extLst>
          </p:cNvPr>
          <p:cNvPicPr/>
          <p:nvPr/>
        </p:nvPicPr>
        <p:blipFill>
          <a:blip r:embed="rId2" cstate="print"/>
          <a:stretch>
            <a:fillRect/>
          </a:stretch>
        </p:blipFill>
        <p:spPr>
          <a:xfrm>
            <a:off x="9345193" y="6083300"/>
            <a:ext cx="2199100" cy="444494"/>
          </a:xfrm>
          <a:prstGeom prst="rect">
            <a:avLst/>
          </a:prstGeom>
        </p:spPr>
      </p:pic>
    </p:spTree>
    <p:extLst>
      <p:ext uri="{BB962C8B-B14F-4D97-AF65-F5344CB8AC3E}">
        <p14:creationId xmlns:p14="http://schemas.microsoft.com/office/powerpoint/2010/main" val="3186568030"/>
      </p:ext>
    </p:extLst>
  </p:cSld>
  <p:clrMapOvr>
    <a:masterClrMapping/>
  </p:clrMapOvr>
</p:sld>
</file>

<file path=ppt/theme/theme1.xml><?xml version="1.0" encoding="utf-8"?>
<a:theme xmlns:a="http://schemas.openxmlformats.org/drawingml/2006/main" name="1_Office Theme">
  <a:themeElements>
    <a:clrScheme name="Custom 1">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EB1969E251C8540BFB636C78681E1FE" ma:contentTypeVersion="15" ma:contentTypeDescription="Create a new document." ma:contentTypeScope="" ma:versionID="044daf7363fbe57a6a5655706b3a8fa5">
  <xsd:schema xmlns:xsd="http://www.w3.org/2001/XMLSchema" xmlns:xs="http://www.w3.org/2001/XMLSchema" xmlns:p="http://schemas.microsoft.com/office/2006/metadata/properties" xmlns:ns2="15cc46e0-e090-4cb6-b814-f44e0a80dd4e" xmlns:ns3="31c7a604-bf54-4735-82d4-2028877f4edb" targetNamespace="http://schemas.microsoft.com/office/2006/metadata/properties" ma:root="true" ma:fieldsID="4abe75c69b2c914e8d9fe55a41ee02b9" ns2:_="" ns3:_="">
    <xsd:import namespace="15cc46e0-e090-4cb6-b814-f44e0a80dd4e"/>
    <xsd:import namespace="31c7a604-bf54-4735-82d4-2028877f4edb"/>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2:Asset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cc46e0-e090-4cb6-b814-f44e0a80dd4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Image Tags" ma:readOnly="false" ma:fieldId="{5cf76f15-5ced-4ddc-b409-7134ff3c332f}" ma:taxonomyMulti="true" ma:sspId="1c71eb3d-577a-4362-8107-dd052e2a57b5"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dexed="true" ma:internalName="MediaServiceDateTaken" ma:readOnly="true">
      <xsd:simpleType>
        <xsd:restriction base="dms:Text"/>
      </xsd:simpleType>
    </xsd:element>
    <xsd:element name="MediaServiceLocation" ma:index="20" nillable="true" ma:displayName="Location" ma:indexed="true"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AssetCategory" ma:index="22" nillable="true" ma:displayName="Asset Class" ma:format="Dropdown" ma:internalName="AssetCategory">
      <xsd:complexType>
        <xsd:complexContent>
          <xsd:extension base="dms:MultiChoice">
            <xsd:sequence>
              <xsd:element name="Value" maxOccurs="unbounded" minOccurs="0" nillable="true">
                <xsd:simpleType>
                  <xsd:restriction base="dms:Choice">
                    <xsd:enumeration value="Facilities"/>
                    <xsd:enumeration value="Rolling Stock"/>
                    <xsd:enumeration value="Equipment"/>
                    <xsd:enumeration value="Structures"/>
                    <xsd:enumeration value="Track - CR"/>
                    <xsd:enumeration value="Track - Transit"/>
                    <xsd:enumeration value="Signals - CR"/>
                    <xsd:enumeration value="Signals - Transit"/>
                    <xsd:enumeration value="Power"/>
                  </xsd:restriction>
                </xsd:simple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1c7a604-bf54-4735-82d4-2028877f4edb"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5" nillable="true" ma:displayName="Taxonomy Catch All Column" ma:hidden="true" ma:list="{b3fa6816-3c3d-41cb-8973-55eee1179d7d}" ma:internalName="TaxCatchAll" ma:showField="CatchAllData" ma:web="31c7a604-bf54-4735-82d4-2028877f4ed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AssetCategory xmlns="15cc46e0-e090-4cb6-b814-f44e0a80dd4e" xsi:nil="true"/>
    <lcf76f155ced4ddcb4097134ff3c332f xmlns="15cc46e0-e090-4cb6-b814-f44e0a80dd4e">
      <Terms xmlns="http://schemas.microsoft.com/office/infopath/2007/PartnerControls"/>
    </lcf76f155ced4ddcb4097134ff3c332f>
    <TaxCatchAll xmlns="31c7a604-bf54-4735-82d4-2028877f4edb" xsi:nil="true"/>
    <SharedWithUsers xmlns="31c7a604-bf54-4735-82d4-2028877f4edb">
      <UserInfo>
        <DisplayName>O'Hara, Mary Ann</DisplayName>
        <AccountId>141</AccountId>
        <AccountType/>
      </UserInfo>
      <UserInfo>
        <DisplayName>Kamel, Howaida</DisplayName>
        <AccountId>142</AccountId>
        <AccountType/>
      </UserInfo>
      <UserInfo>
        <DisplayName>Bates, Barbara</DisplayName>
        <AccountId>74</AccountId>
        <AccountType/>
      </UserInfo>
      <UserInfo>
        <DisplayName>Linnell, Jillian</DisplayName>
        <AccountId>16</AccountId>
        <AccountType/>
      </UserInfo>
      <UserInfo>
        <DisplayName>Regan, Joe</DisplayName>
        <AccountId>147</AccountId>
        <AccountType/>
      </UserInfo>
      <UserInfo>
        <DisplayName>Nugiel, Max</DisplayName>
        <AccountId>148</AccountId>
        <AccountType/>
      </UserInfo>
    </SharedWithUser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5C50135-F8D9-4477-91C8-C17196748B4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5cc46e0-e090-4cb6-b814-f44e0a80dd4e"/>
    <ds:schemaRef ds:uri="31c7a604-bf54-4735-82d4-2028877f4ed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1B789C6-49E7-4648-9D95-11ACF7ECF447}">
  <ds:schemaRefs>
    <ds:schemaRef ds:uri="http://schemas.microsoft.com/office/2006/documentManagement/types"/>
    <ds:schemaRef ds:uri="http://purl.org/dc/terms/"/>
    <ds:schemaRef ds:uri="http://purl.org/dc/elements/1.1/"/>
    <ds:schemaRef ds:uri="http://www.w3.org/XML/1998/namespace"/>
    <ds:schemaRef ds:uri="http://purl.org/dc/dcmitype/"/>
    <ds:schemaRef ds:uri="http://schemas.microsoft.com/office/2006/metadata/properties"/>
    <ds:schemaRef ds:uri="http://schemas.openxmlformats.org/package/2006/metadata/core-properties"/>
    <ds:schemaRef ds:uri="http://schemas.microsoft.com/office/infopath/2007/PartnerControls"/>
    <ds:schemaRef ds:uri="31c7a604-bf54-4735-82d4-2028877f4edb"/>
    <ds:schemaRef ds:uri="15cc46e0-e090-4cb6-b814-f44e0a80dd4e"/>
  </ds:schemaRefs>
</ds:datastoreItem>
</file>

<file path=customXml/itemProps3.xml><?xml version="1.0" encoding="utf-8"?>
<ds:datastoreItem xmlns:ds="http://schemas.openxmlformats.org/officeDocument/2006/customXml" ds:itemID="{9AD6B2AB-DD19-45DF-B7FF-C3F9FB26405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1034</TotalTime>
  <Words>1140</Words>
  <Application>Microsoft Office PowerPoint</Application>
  <PresentationFormat>Widescreen</PresentationFormat>
  <Paragraphs>64</Paragraphs>
  <Slides>7</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7</vt:i4>
      </vt:variant>
    </vt:vector>
  </HeadingPairs>
  <TitlesOfParts>
    <vt:vector size="16" baseType="lpstr">
      <vt:lpstr>Arial</vt:lpstr>
      <vt:lpstr>Calibri</vt:lpstr>
      <vt:lpstr>Franklin Gothic Book</vt:lpstr>
      <vt:lpstr>HelveticaNeueLT Std</vt:lpstr>
      <vt:lpstr>HelveticaNeueLTStd-Roman</vt:lpstr>
      <vt:lpstr>ITCErasStd-Demi</vt:lpstr>
      <vt:lpstr>Poppins</vt:lpstr>
      <vt:lpstr>1_Office Theme</vt:lpstr>
      <vt:lpstr>Office Theme</vt:lpstr>
      <vt:lpstr>MBTA Fair Share / ETF Funds</vt:lpstr>
      <vt:lpstr>Background | Fair Share Investments in Education and Transportation </vt:lpstr>
      <vt:lpstr>MBTA Fair Share Investments</vt:lpstr>
      <vt:lpstr>Request to the MBTA Board</vt:lpstr>
      <vt:lpstr>Appendix</vt:lpstr>
      <vt:lpstr>Appendix - Legislative Language for 1596-2427  MBTA Workforce and Safety Reserve $20M</vt:lpstr>
      <vt:lpstr>Appendix - Legislative Language for 1596-2404 MBTA Physical Infrastructure Improvements $180.8M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FY24 State Budget | Capital Initiatives</dc:title>
  <dc:creator>Linnell, Jillian</dc:creator>
  <cp:lastModifiedBy>O'Hara, Mary Ann</cp:lastModifiedBy>
  <cp:revision>10</cp:revision>
  <dcterms:created xsi:type="dcterms:W3CDTF">2023-08-16T18:56:17Z</dcterms:created>
  <dcterms:modified xsi:type="dcterms:W3CDTF">2024-01-18T16:19:47Z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0x0101001EB1969E251C8540BFB636C78681E1FE</vt:lpwstr>
  </property>
  <property fmtid="{D5CDD505-2E9C-101B-9397-08002B2CF9AE}" pid="3" name="MediaServiceImageTags">
    <vt:lpwstr/>
  </property>
</Properties>
</file>