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2" r:id="rId5"/>
    <p:sldId id="263" r:id="rId6"/>
    <p:sldId id="264" r:id="rId7"/>
    <p:sldId id="265" r:id="rId8"/>
    <p:sldId id="269" r:id="rId9"/>
    <p:sldId id="267" r:id="rId10"/>
    <p:sldId id="268" r:id="rId11"/>
    <p:sldId id="270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B63AB6D-DCAA-4CE9-9573-D491137CC2DA}">
          <p14:sldIdLst>
            <p14:sldId id="262"/>
            <p14:sldId id="263"/>
            <p14:sldId id="264"/>
            <p14:sldId id="265"/>
            <p14:sldId id="269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8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C68A9-387C-4A52-8B87-FF3BB52CA7F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49B41-E1E9-4E5D-B638-EEB75276C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4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49B41-E1E9-4E5D-B638-EEB75276C8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209" y="545192"/>
            <a:ext cx="4521581" cy="51371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209" y="545192"/>
            <a:ext cx="4521581" cy="51371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209" y="545192"/>
            <a:ext cx="4521581" cy="51371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9" y="1744979"/>
            <a:ext cx="10957361" cy="359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7" name="object 29">
            <a:extLst>
              <a:ext uri="{FF2B5EF4-FFF2-40B4-BE49-F238E27FC236}">
                <a16:creationId xmlns:a16="http://schemas.microsoft.com/office/drawing/2014/main" id="{85D80F1E-1455-B1A2-5097-6EC5E05EB245}"/>
              </a:ext>
            </a:extLst>
          </p:cNvPr>
          <p:cNvSpPr/>
          <p:nvPr userDrawn="1"/>
        </p:nvSpPr>
        <p:spPr>
          <a:xfrm>
            <a:off x="10759441" y="5455921"/>
            <a:ext cx="1432559" cy="1402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A8AE2EA-F123-DDF9-F1AE-AEF71A88DA8F}"/>
              </a:ext>
            </a:extLst>
          </p:cNvPr>
          <p:cNvSpPr txBox="1"/>
          <p:nvPr userDrawn="1"/>
        </p:nvSpPr>
        <p:spPr>
          <a:xfrm>
            <a:off x="4356481" y="167065"/>
            <a:ext cx="356831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Franklin Gothic Book" panose="020B0503020102020204" pitchFamily="34" charset="0"/>
                <a:cs typeface="Arial" panose="020B0604020202020204" pitchFamily="34" charset="0"/>
              </a:rPr>
              <a:t>T90CN0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11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sz="1100" i="1" spc="-5" dirty="0">
                <a:latin typeface="Arial" panose="020B0604020202020204" pitchFamily="34" charset="0"/>
                <a:cs typeface="Arial" panose="020B0604020202020204" pitchFamily="34" charset="0"/>
              </a:rPr>
              <a:t>Emergency Track </a:t>
            </a:r>
            <a:r>
              <a:rPr sz="10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Improvement</a:t>
            </a:r>
            <a:r>
              <a:rPr sz="1100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Orange </a:t>
            </a:r>
            <a:r>
              <a:rPr sz="1100" i="1" spc="-5" dirty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D6C47D8B-F1E9-E3FB-D975-5C62BECF0E93}"/>
              </a:ext>
            </a:extLst>
          </p:cNvPr>
          <p:cNvSpPr txBox="1"/>
          <p:nvPr userDrawn="1"/>
        </p:nvSpPr>
        <p:spPr>
          <a:xfrm>
            <a:off x="4914900" y="6536470"/>
            <a:ext cx="25527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Draft for </a:t>
            </a:r>
            <a:r>
              <a:rPr lang="en-US" sz="1000" i="1" dirty="0">
                <a:latin typeface="Franklin Gothic Book" panose="020B0503020102020204" pitchFamily="34" charset="0"/>
                <a:cs typeface="Arial" panose="020B0604020202020204" pitchFamily="34" charset="0"/>
              </a:rPr>
              <a:t>Discussion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&amp; Policy Purposes Only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B6E6CF0F-D9EC-F28C-8F8B-E1492C1BBA1F}"/>
              </a:ext>
            </a:extLst>
          </p:cNvPr>
          <p:cNvSpPr txBox="1"/>
          <p:nvPr userDrawn="1"/>
        </p:nvSpPr>
        <p:spPr>
          <a:xfrm>
            <a:off x="305737" y="6566626"/>
            <a:ext cx="31158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fld id="{D37C0049-5A9F-4AD1-B89E-801862A59005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6">
            <a:extLst>
              <a:ext uri="{FF2B5EF4-FFF2-40B4-BE49-F238E27FC236}">
                <a16:creationId xmlns:a16="http://schemas.microsoft.com/office/drawing/2014/main" id="{FBBD2AD8-5585-971E-561A-21FCB64C93DC}"/>
              </a:ext>
            </a:extLst>
          </p:cNvPr>
          <p:cNvSpPr/>
          <p:nvPr/>
        </p:nvSpPr>
        <p:spPr>
          <a:xfrm>
            <a:off x="0" y="-2889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0" y="3429000"/>
                </a:moveTo>
                <a:lnTo>
                  <a:pt x="12192000" y="3429000"/>
                </a:lnTo>
                <a:lnTo>
                  <a:pt x="121920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373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F4CE90A1-39DE-0158-7353-7C810ED7AF44}"/>
              </a:ext>
            </a:extLst>
          </p:cNvPr>
          <p:cNvSpPr txBox="1"/>
          <p:nvPr/>
        </p:nvSpPr>
        <p:spPr>
          <a:xfrm>
            <a:off x="454385" y="3964609"/>
            <a:ext cx="11283229" cy="1968488"/>
          </a:xfrm>
          <a:prstGeom prst="rect">
            <a:avLst/>
          </a:prstGeom>
        </p:spPr>
        <p:txBody>
          <a:bodyPr vert="horz" wrap="square" lIns="0" tIns="59690" rIns="0" bIns="0" rtlCol="0" anchor="t">
            <a:spAutoFit/>
          </a:bodyPr>
          <a:lstStyle/>
          <a:p>
            <a:pPr marL="12700" marR="5080">
              <a:spcBef>
                <a:spcPts val="600"/>
              </a:spcBef>
              <a:spcAft>
                <a:spcPts val="600"/>
              </a:spcAft>
            </a:pPr>
            <a:r>
              <a:rPr lang="en-US" sz="2800" b="1" spc="-40" dirty="0">
                <a:latin typeface="Franklin Gothic Book" panose="020B0503020102020204" pitchFamily="34" charset="0"/>
                <a:cs typeface="Arial" panose="020B0604020202020204" pitchFamily="34" charset="0"/>
              </a:rPr>
              <a:t>MBTA </a:t>
            </a:r>
            <a:r>
              <a:rPr lang="en-US" sz="2800" b="1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Construction </a:t>
            </a:r>
            <a:r>
              <a:rPr lang="en-US" sz="2800" b="1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Contract </a:t>
            </a:r>
            <a:r>
              <a:rPr lang="en-US" sz="2800" b="1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No. T90CN06 Emergency </a:t>
            </a:r>
            <a:r>
              <a:rPr lang="en-US" sz="2800" b="1" spc="-30" dirty="0">
                <a:latin typeface="Franklin Gothic Book" panose="020B0503020102020204" pitchFamily="34" charset="0"/>
                <a:cs typeface="Arial" panose="020B0604020202020204" pitchFamily="34" charset="0"/>
              </a:rPr>
              <a:t>Track </a:t>
            </a:r>
            <a:r>
              <a:rPr lang="en-US" sz="2800" b="1" spc="-15" dirty="0">
                <a:latin typeface="Franklin Gothic Book" panose="020B0503020102020204" pitchFamily="34" charset="0"/>
                <a:cs typeface="Arial" panose="020B0604020202020204" pitchFamily="34" charset="0"/>
              </a:rPr>
              <a:t>Improvement </a:t>
            </a:r>
            <a:r>
              <a:rPr lang="en-US" sz="2800" b="1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– Orange Line</a:t>
            </a:r>
            <a:endParaRPr lang="en-US" sz="2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</a:pPr>
            <a:r>
              <a:rPr lang="en-US" sz="2400" i="1" spc="-5" dirty="0">
                <a:solidFill>
                  <a:srgbClr val="17181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Chief of Engineering and Capital</a:t>
            </a:r>
            <a:r>
              <a:rPr lang="en-US" sz="2400" i="1" spc="-15" dirty="0">
                <a:solidFill>
                  <a:srgbClr val="17181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2400" i="1" spc="-5" dirty="0">
                <a:solidFill>
                  <a:srgbClr val="17181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Sam Zhou</a:t>
            </a:r>
          </a:p>
          <a:p>
            <a:pPr marL="12700">
              <a:spcBef>
                <a:spcPts val="600"/>
              </a:spcBef>
              <a:spcAft>
                <a:spcPts val="600"/>
              </a:spcAft>
            </a:pPr>
            <a:r>
              <a:rPr lang="en-US" sz="2000" spc="-5" dirty="0">
                <a:solidFill>
                  <a:srgbClr val="17181E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January 25, 2024</a:t>
            </a:r>
            <a:endParaRPr lang="en-US" sz="20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3D833A3-8D8B-5230-FFB1-E61A7F7427F4}"/>
              </a:ext>
            </a:extLst>
          </p:cNvPr>
          <p:cNvGrpSpPr/>
          <p:nvPr/>
        </p:nvGrpSpPr>
        <p:grpSpPr>
          <a:xfrm>
            <a:off x="3629890" y="1324928"/>
            <a:ext cx="4405694" cy="795655"/>
            <a:chOff x="3629890" y="1324928"/>
            <a:chExt cx="4405694" cy="795655"/>
          </a:xfrm>
        </p:grpSpPr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0D4974CA-9585-5296-A6B1-5F6F88C167EC}"/>
                </a:ext>
              </a:extLst>
            </p:cNvPr>
            <p:cNvSpPr/>
            <p:nvPr/>
          </p:nvSpPr>
          <p:spPr>
            <a:xfrm>
              <a:off x="4558305" y="1812066"/>
              <a:ext cx="1631335" cy="2744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7228F372-832A-C579-41F2-7AFB8C8951B8}"/>
                </a:ext>
              </a:extLst>
            </p:cNvPr>
            <p:cNvSpPr/>
            <p:nvPr/>
          </p:nvSpPr>
          <p:spPr>
            <a:xfrm>
              <a:off x="6237072" y="1867567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7242"/>
                  </a:lnTo>
                </a:path>
              </a:pathLst>
            </a:custGeom>
            <a:ln w="419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3CF8C57D-B7C8-31EC-72E0-6BA0CF088BA3}"/>
                </a:ext>
              </a:extLst>
            </p:cNvPr>
            <p:cNvSpPr/>
            <p:nvPr/>
          </p:nvSpPr>
          <p:spPr>
            <a:xfrm>
              <a:off x="6216078" y="1810528"/>
              <a:ext cx="42545" cy="38735"/>
            </a:xfrm>
            <a:custGeom>
              <a:avLst/>
              <a:gdLst/>
              <a:ahLst/>
              <a:cxnLst/>
              <a:rect l="l" t="t" r="r" b="b"/>
              <a:pathLst>
                <a:path w="42545" h="38735">
                  <a:moveTo>
                    <a:pt x="41988" y="38539"/>
                  </a:moveTo>
                  <a:lnTo>
                    <a:pt x="0" y="38539"/>
                  </a:lnTo>
                  <a:lnTo>
                    <a:pt x="0" y="0"/>
                  </a:lnTo>
                  <a:lnTo>
                    <a:pt x="41988" y="0"/>
                  </a:lnTo>
                  <a:lnTo>
                    <a:pt x="41988" y="385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66FDF53F-6323-9EED-6791-078E7F0BB1ED}"/>
                </a:ext>
              </a:extLst>
            </p:cNvPr>
            <p:cNvSpPr/>
            <p:nvPr/>
          </p:nvSpPr>
          <p:spPr>
            <a:xfrm>
              <a:off x="6289168" y="1862942"/>
              <a:ext cx="161733" cy="1680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2A02DFF6-7E6D-8751-C034-9BD3570DB19F}"/>
                </a:ext>
              </a:extLst>
            </p:cNvPr>
            <p:cNvSpPr/>
            <p:nvPr/>
          </p:nvSpPr>
          <p:spPr>
            <a:xfrm>
              <a:off x="6480449" y="1864459"/>
              <a:ext cx="144627" cy="1618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294E7B74-6A95-2CAE-13AA-3583E8D4AD14}"/>
                </a:ext>
              </a:extLst>
            </p:cNvPr>
            <p:cNvSpPr/>
            <p:nvPr/>
          </p:nvSpPr>
          <p:spPr>
            <a:xfrm>
              <a:off x="6723051" y="1812069"/>
              <a:ext cx="203722" cy="2127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49390676-82E5-CBFF-BF21-25A6E8147131}"/>
                </a:ext>
              </a:extLst>
            </p:cNvPr>
            <p:cNvSpPr/>
            <p:nvPr/>
          </p:nvSpPr>
          <p:spPr>
            <a:xfrm>
              <a:off x="6948546" y="1867567"/>
              <a:ext cx="144627" cy="161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DB657128-C176-44F7-DEEF-9506F5F4C3AA}"/>
                </a:ext>
              </a:extLst>
            </p:cNvPr>
            <p:cNvSpPr/>
            <p:nvPr/>
          </p:nvSpPr>
          <p:spPr>
            <a:xfrm>
              <a:off x="7116500" y="1825944"/>
              <a:ext cx="90197" cy="2019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7">
              <a:extLst>
                <a:ext uri="{FF2B5EF4-FFF2-40B4-BE49-F238E27FC236}">
                  <a16:creationId xmlns:a16="http://schemas.microsoft.com/office/drawing/2014/main" id="{D369F7A4-4DEE-13C8-CD61-9782D03CF666}"/>
                </a:ext>
              </a:extLst>
            </p:cNvPr>
            <p:cNvSpPr/>
            <p:nvPr/>
          </p:nvSpPr>
          <p:spPr>
            <a:xfrm>
              <a:off x="7233136" y="1812069"/>
              <a:ext cx="143072" cy="2142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8">
              <a:extLst>
                <a:ext uri="{FF2B5EF4-FFF2-40B4-BE49-F238E27FC236}">
                  <a16:creationId xmlns:a16="http://schemas.microsoft.com/office/drawing/2014/main" id="{1D290E53-1EF8-2731-DE26-7FC49CBA341D}"/>
                </a:ext>
              </a:extLst>
            </p:cNvPr>
            <p:cNvSpPr/>
            <p:nvPr/>
          </p:nvSpPr>
          <p:spPr>
            <a:xfrm>
              <a:off x="7405754" y="1862942"/>
              <a:ext cx="161733" cy="16803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9">
              <a:extLst>
                <a:ext uri="{FF2B5EF4-FFF2-40B4-BE49-F238E27FC236}">
                  <a16:creationId xmlns:a16="http://schemas.microsoft.com/office/drawing/2014/main" id="{DBEC83A1-28FB-D759-6CC0-AEF9D0B623A2}"/>
                </a:ext>
              </a:extLst>
            </p:cNvPr>
            <p:cNvSpPr/>
            <p:nvPr/>
          </p:nvSpPr>
          <p:spPr>
            <a:xfrm>
              <a:off x="7597037" y="1862942"/>
              <a:ext cx="91752" cy="1618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0">
              <a:extLst>
                <a:ext uri="{FF2B5EF4-FFF2-40B4-BE49-F238E27FC236}">
                  <a16:creationId xmlns:a16="http://schemas.microsoft.com/office/drawing/2014/main" id="{94F77D8B-443B-B739-D2DC-8616558F848E}"/>
                </a:ext>
              </a:extLst>
            </p:cNvPr>
            <p:cNvSpPr/>
            <p:nvPr/>
          </p:nvSpPr>
          <p:spPr>
            <a:xfrm>
              <a:off x="7734665" y="1867567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7242"/>
                  </a:lnTo>
                </a:path>
              </a:pathLst>
            </a:custGeom>
            <a:ln w="419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1">
              <a:extLst>
                <a:ext uri="{FF2B5EF4-FFF2-40B4-BE49-F238E27FC236}">
                  <a16:creationId xmlns:a16="http://schemas.microsoft.com/office/drawing/2014/main" id="{2F6C50F1-E5ED-AB6F-BB13-DD9B673AB1E2}"/>
                </a:ext>
              </a:extLst>
            </p:cNvPr>
            <p:cNvSpPr/>
            <p:nvPr/>
          </p:nvSpPr>
          <p:spPr>
            <a:xfrm>
              <a:off x="7713671" y="1810528"/>
              <a:ext cx="42545" cy="38735"/>
            </a:xfrm>
            <a:custGeom>
              <a:avLst/>
              <a:gdLst/>
              <a:ahLst/>
              <a:cxnLst/>
              <a:rect l="l" t="t" r="r" b="b"/>
              <a:pathLst>
                <a:path w="42545" h="38735">
                  <a:moveTo>
                    <a:pt x="41988" y="38539"/>
                  </a:moveTo>
                  <a:lnTo>
                    <a:pt x="0" y="38539"/>
                  </a:lnTo>
                  <a:lnTo>
                    <a:pt x="0" y="0"/>
                  </a:lnTo>
                  <a:lnTo>
                    <a:pt x="41988" y="0"/>
                  </a:lnTo>
                  <a:lnTo>
                    <a:pt x="41988" y="385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2">
              <a:extLst>
                <a:ext uri="{FF2B5EF4-FFF2-40B4-BE49-F238E27FC236}">
                  <a16:creationId xmlns:a16="http://schemas.microsoft.com/office/drawing/2014/main" id="{9060AF68-95E8-C63C-BE80-68A321B91DAC}"/>
                </a:ext>
              </a:extLst>
            </p:cNvPr>
            <p:cNvSpPr/>
            <p:nvPr/>
          </p:nvSpPr>
          <p:spPr>
            <a:xfrm>
              <a:off x="7780541" y="1825944"/>
              <a:ext cx="255043" cy="26361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3">
              <a:extLst>
                <a:ext uri="{FF2B5EF4-FFF2-40B4-BE49-F238E27FC236}">
                  <a16:creationId xmlns:a16="http://schemas.microsoft.com/office/drawing/2014/main" id="{3EA71460-F645-0B92-B1D5-35DAA80041DE}"/>
                </a:ext>
              </a:extLst>
            </p:cNvPr>
            <p:cNvSpPr/>
            <p:nvPr/>
          </p:nvSpPr>
          <p:spPr>
            <a:xfrm>
              <a:off x="4575411" y="1455962"/>
              <a:ext cx="2107206" cy="2204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4">
              <a:extLst>
                <a:ext uri="{FF2B5EF4-FFF2-40B4-BE49-F238E27FC236}">
                  <a16:creationId xmlns:a16="http://schemas.microsoft.com/office/drawing/2014/main" id="{AB49D068-5217-3140-FF71-BD057DC7DD52}"/>
                </a:ext>
              </a:extLst>
            </p:cNvPr>
            <p:cNvSpPr/>
            <p:nvPr/>
          </p:nvSpPr>
          <p:spPr>
            <a:xfrm>
              <a:off x="6797698" y="1455962"/>
              <a:ext cx="178840" cy="2127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5">
              <a:extLst>
                <a:ext uri="{FF2B5EF4-FFF2-40B4-BE49-F238E27FC236}">
                  <a16:creationId xmlns:a16="http://schemas.microsoft.com/office/drawing/2014/main" id="{31339D14-091E-6B5C-A014-4BED3917FD63}"/>
                </a:ext>
              </a:extLst>
            </p:cNvPr>
            <p:cNvSpPr/>
            <p:nvPr/>
          </p:nvSpPr>
          <p:spPr>
            <a:xfrm>
              <a:off x="7002975" y="1509918"/>
              <a:ext cx="315690" cy="22353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6">
              <a:extLst>
                <a:ext uri="{FF2B5EF4-FFF2-40B4-BE49-F238E27FC236}">
                  <a16:creationId xmlns:a16="http://schemas.microsoft.com/office/drawing/2014/main" id="{B43444CD-204B-3207-0458-DE2532E8B574}"/>
                </a:ext>
              </a:extLst>
            </p:cNvPr>
            <p:cNvSpPr/>
            <p:nvPr/>
          </p:nvSpPr>
          <p:spPr>
            <a:xfrm>
              <a:off x="3629890" y="1324928"/>
              <a:ext cx="802640" cy="795655"/>
            </a:xfrm>
            <a:custGeom>
              <a:avLst/>
              <a:gdLst/>
              <a:ahLst/>
              <a:cxnLst/>
              <a:rect l="l" t="t" r="r" b="b"/>
              <a:pathLst>
                <a:path w="802639" h="795655">
                  <a:moveTo>
                    <a:pt x="401224" y="795459"/>
                  </a:moveTo>
                  <a:lnTo>
                    <a:pt x="354573" y="792794"/>
                  </a:lnTo>
                  <a:lnTo>
                    <a:pt x="309467" y="784996"/>
                  </a:lnTo>
                  <a:lnTo>
                    <a:pt x="266210" y="772357"/>
                  </a:lnTo>
                  <a:lnTo>
                    <a:pt x="225109" y="755171"/>
                  </a:lnTo>
                  <a:lnTo>
                    <a:pt x="186469" y="733731"/>
                  </a:lnTo>
                  <a:lnTo>
                    <a:pt x="150598" y="708330"/>
                  </a:lnTo>
                  <a:lnTo>
                    <a:pt x="117801" y="679262"/>
                  </a:lnTo>
                  <a:lnTo>
                    <a:pt x="88384" y="646819"/>
                  </a:lnTo>
                  <a:lnTo>
                    <a:pt x="62653" y="611296"/>
                  </a:lnTo>
                  <a:lnTo>
                    <a:pt x="40914" y="572985"/>
                  </a:lnTo>
                  <a:lnTo>
                    <a:pt x="23473" y="532179"/>
                  </a:lnTo>
                  <a:lnTo>
                    <a:pt x="10636" y="489173"/>
                  </a:lnTo>
                  <a:lnTo>
                    <a:pt x="2710" y="444258"/>
                  </a:lnTo>
                  <a:lnTo>
                    <a:pt x="0" y="397729"/>
                  </a:lnTo>
                  <a:lnTo>
                    <a:pt x="2710" y="351200"/>
                  </a:lnTo>
                  <a:lnTo>
                    <a:pt x="10636" y="306286"/>
                  </a:lnTo>
                  <a:lnTo>
                    <a:pt x="23473" y="263279"/>
                  </a:lnTo>
                  <a:lnTo>
                    <a:pt x="40914" y="222474"/>
                  </a:lnTo>
                  <a:lnTo>
                    <a:pt x="62653" y="184163"/>
                  </a:lnTo>
                  <a:lnTo>
                    <a:pt x="88384" y="148639"/>
                  </a:lnTo>
                  <a:lnTo>
                    <a:pt x="117801" y="116197"/>
                  </a:lnTo>
                  <a:lnTo>
                    <a:pt x="150598" y="87128"/>
                  </a:lnTo>
                  <a:lnTo>
                    <a:pt x="186469" y="61728"/>
                  </a:lnTo>
                  <a:lnTo>
                    <a:pt x="225109" y="40288"/>
                  </a:lnTo>
                  <a:lnTo>
                    <a:pt x="266210" y="23101"/>
                  </a:lnTo>
                  <a:lnTo>
                    <a:pt x="309467" y="10463"/>
                  </a:lnTo>
                  <a:lnTo>
                    <a:pt x="354573" y="2664"/>
                  </a:lnTo>
                  <a:lnTo>
                    <a:pt x="401224" y="0"/>
                  </a:lnTo>
                  <a:lnTo>
                    <a:pt x="448162" y="2664"/>
                  </a:lnTo>
                  <a:lnTo>
                    <a:pt x="493471" y="10463"/>
                  </a:lnTo>
                  <a:lnTo>
                    <a:pt x="536856" y="23101"/>
                  </a:lnTo>
                  <a:lnTo>
                    <a:pt x="555370" y="30831"/>
                  </a:lnTo>
                  <a:lnTo>
                    <a:pt x="401224" y="30831"/>
                  </a:lnTo>
                  <a:lnTo>
                    <a:pt x="354959" y="33675"/>
                  </a:lnTo>
                  <a:lnTo>
                    <a:pt x="310418" y="41980"/>
                  </a:lnTo>
                  <a:lnTo>
                    <a:pt x="267945" y="55403"/>
                  </a:lnTo>
                  <a:lnTo>
                    <a:pt x="227884" y="73606"/>
                  </a:lnTo>
                  <a:lnTo>
                    <a:pt x="190580" y="96245"/>
                  </a:lnTo>
                  <a:lnTo>
                    <a:pt x="156376" y="122981"/>
                  </a:lnTo>
                  <a:lnTo>
                    <a:pt x="125617" y="153473"/>
                  </a:lnTo>
                  <a:lnTo>
                    <a:pt x="98646" y="187379"/>
                  </a:lnTo>
                  <a:lnTo>
                    <a:pt x="75808" y="224358"/>
                  </a:lnTo>
                  <a:lnTo>
                    <a:pt x="57445" y="264069"/>
                  </a:lnTo>
                  <a:lnTo>
                    <a:pt x="43904" y="306172"/>
                  </a:lnTo>
                  <a:lnTo>
                    <a:pt x="35526" y="350325"/>
                  </a:lnTo>
                  <a:lnTo>
                    <a:pt x="32657" y="396188"/>
                  </a:lnTo>
                  <a:lnTo>
                    <a:pt x="35526" y="442050"/>
                  </a:lnTo>
                  <a:lnTo>
                    <a:pt x="43904" y="486203"/>
                  </a:lnTo>
                  <a:lnTo>
                    <a:pt x="57445" y="528306"/>
                  </a:lnTo>
                  <a:lnTo>
                    <a:pt x="75808" y="568018"/>
                  </a:lnTo>
                  <a:lnTo>
                    <a:pt x="98646" y="604997"/>
                  </a:lnTo>
                  <a:lnTo>
                    <a:pt x="125617" y="638903"/>
                  </a:lnTo>
                  <a:lnTo>
                    <a:pt x="156376" y="669394"/>
                  </a:lnTo>
                  <a:lnTo>
                    <a:pt x="190580" y="696130"/>
                  </a:lnTo>
                  <a:lnTo>
                    <a:pt x="227884" y="718770"/>
                  </a:lnTo>
                  <a:lnTo>
                    <a:pt x="267945" y="736972"/>
                  </a:lnTo>
                  <a:lnTo>
                    <a:pt x="310418" y="750396"/>
                  </a:lnTo>
                  <a:lnTo>
                    <a:pt x="354959" y="758700"/>
                  </a:lnTo>
                  <a:lnTo>
                    <a:pt x="401224" y="761544"/>
                  </a:lnTo>
                  <a:lnTo>
                    <a:pt x="562204" y="761544"/>
                  </a:lnTo>
                  <a:lnTo>
                    <a:pt x="536856" y="772190"/>
                  </a:lnTo>
                  <a:lnTo>
                    <a:pt x="493471" y="784915"/>
                  </a:lnTo>
                  <a:lnTo>
                    <a:pt x="448162" y="792773"/>
                  </a:lnTo>
                  <a:lnTo>
                    <a:pt x="401224" y="795459"/>
                  </a:lnTo>
                  <a:close/>
                </a:path>
                <a:path w="802639" h="795655">
                  <a:moveTo>
                    <a:pt x="562204" y="761544"/>
                  </a:moveTo>
                  <a:lnTo>
                    <a:pt x="401224" y="761544"/>
                  </a:lnTo>
                  <a:lnTo>
                    <a:pt x="447490" y="758700"/>
                  </a:lnTo>
                  <a:lnTo>
                    <a:pt x="492031" y="750396"/>
                  </a:lnTo>
                  <a:lnTo>
                    <a:pt x="534503" y="736972"/>
                  </a:lnTo>
                  <a:lnTo>
                    <a:pt x="574564" y="718770"/>
                  </a:lnTo>
                  <a:lnTo>
                    <a:pt x="611868" y="696130"/>
                  </a:lnTo>
                  <a:lnTo>
                    <a:pt x="646072" y="669394"/>
                  </a:lnTo>
                  <a:lnTo>
                    <a:pt x="676831" y="638903"/>
                  </a:lnTo>
                  <a:lnTo>
                    <a:pt x="703802" y="604997"/>
                  </a:lnTo>
                  <a:lnTo>
                    <a:pt x="726641" y="568018"/>
                  </a:lnTo>
                  <a:lnTo>
                    <a:pt x="745003" y="528306"/>
                  </a:lnTo>
                  <a:lnTo>
                    <a:pt x="758545" y="486203"/>
                  </a:lnTo>
                  <a:lnTo>
                    <a:pt x="766922" y="442050"/>
                  </a:lnTo>
                  <a:lnTo>
                    <a:pt x="769791" y="396188"/>
                  </a:lnTo>
                  <a:lnTo>
                    <a:pt x="766922" y="350325"/>
                  </a:lnTo>
                  <a:lnTo>
                    <a:pt x="758545" y="306172"/>
                  </a:lnTo>
                  <a:lnTo>
                    <a:pt x="745003" y="264069"/>
                  </a:lnTo>
                  <a:lnTo>
                    <a:pt x="726641" y="224358"/>
                  </a:lnTo>
                  <a:lnTo>
                    <a:pt x="703802" y="187379"/>
                  </a:lnTo>
                  <a:lnTo>
                    <a:pt x="676831" y="153473"/>
                  </a:lnTo>
                  <a:lnTo>
                    <a:pt x="646072" y="122981"/>
                  </a:lnTo>
                  <a:lnTo>
                    <a:pt x="611868" y="96245"/>
                  </a:lnTo>
                  <a:lnTo>
                    <a:pt x="574564" y="73606"/>
                  </a:lnTo>
                  <a:lnTo>
                    <a:pt x="534503" y="55403"/>
                  </a:lnTo>
                  <a:lnTo>
                    <a:pt x="492031" y="41980"/>
                  </a:lnTo>
                  <a:lnTo>
                    <a:pt x="447490" y="33675"/>
                  </a:lnTo>
                  <a:lnTo>
                    <a:pt x="401224" y="30831"/>
                  </a:lnTo>
                  <a:lnTo>
                    <a:pt x="555370" y="30831"/>
                  </a:lnTo>
                  <a:lnTo>
                    <a:pt x="616667" y="61728"/>
                  </a:lnTo>
                  <a:lnTo>
                    <a:pt x="652503" y="87128"/>
                  </a:lnTo>
                  <a:lnTo>
                    <a:pt x="685230" y="116197"/>
                  </a:lnTo>
                  <a:lnTo>
                    <a:pt x="714554" y="148639"/>
                  </a:lnTo>
                  <a:lnTo>
                    <a:pt x="740178" y="184163"/>
                  </a:lnTo>
                  <a:lnTo>
                    <a:pt x="761807" y="222474"/>
                  </a:lnTo>
                  <a:lnTo>
                    <a:pt x="779144" y="263279"/>
                  </a:lnTo>
                  <a:lnTo>
                    <a:pt x="791894" y="306286"/>
                  </a:lnTo>
                  <a:lnTo>
                    <a:pt x="799761" y="351200"/>
                  </a:lnTo>
                  <a:lnTo>
                    <a:pt x="802449" y="397729"/>
                  </a:lnTo>
                  <a:lnTo>
                    <a:pt x="799761" y="443974"/>
                  </a:lnTo>
                  <a:lnTo>
                    <a:pt x="791894" y="488687"/>
                  </a:lnTo>
                  <a:lnTo>
                    <a:pt x="779144" y="531568"/>
                  </a:lnTo>
                  <a:lnTo>
                    <a:pt x="761807" y="572311"/>
                  </a:lnTo>
                  <a:lnTo>
                    <a:pt x="740178" y="610613"/>
                  </a:lnTo>
                  <a:lnTo>
                    <a:pt x="714554" y="646172"/>
                  </a:lnTo>
                  <a:lnTo>
                    <a:pt x="685230" y="678684"/>
                  </a:lnTo>
                  <a:lnTo>
                    <a:pt x="652503" y="707845"/>
                  </a:lnTo>
                  <a:lnTo>
                    <a:pt x="616667" y="733352"/>
                  </a:lnTo>
                  <a:lnTo>
                    <a:pt x="578020" y="754901"/>
                  </a:lnTo>
                  <a:lnTo>
                    <a:pt x="562204" y="761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7">
              <a:extLst>
                <a:ext uri="{FF2B5EF4-FFF2-40B4-BE49-F238E27FC236}">
                  <a16:creationId xmlns:a16="http://schemas.microsoft.com/office/drawing/2014/main" id="{FD3063F7-6408-C3C7-F708-C0BD54C35000}"/>
                </a:ext>
              </a:extLst>
            </p:cNvPr>
            <p:cNvSpPr/>
            <p:nvPr/>
          </p:nvSpPr>
          <p:spPr>
            <a:xfrm>
              <a:off x="3776071" y="1537667"/>
              <a:ext cx="518159" cy="117475"/>
            </a:xfrm>
            <a:custGeom>
              <a:avLst/>
              <a:gdLst/>
              <a:ahLst/>
              <a:cxnLst/>
              <a:rect l="l" t="t" r="r" b="b"/>
              <a:pathLst>
                <a:path w="518160" h="117475">
                  <a:moveTo>
                    <a:pt x="517859" y="117160"/>
                  </a:moveTo>
                  <a:lnTo>
                    <a:pt x="0" y="117160"/>
                  </a:lnTo>
                  <a:lnTo>
                    <a:pt x="0" y="0"/>
                  </a:lnTo>
                  <a:lnTo>
                    <a:pt x="517859" y="0"/>
                  </a:lnTo>
                  <a:lnTo>
                    <a:pt x="517859" y="117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8">
              <a:extLst>
                <a:ext uri="{FF2B5EF4-FFF2-40B4-BE49-F238E27FC236}">
                  <a16:creationId xmlns:a16="http://schemas.microsoft.com/office/drawing/2014/main" id="{2C0A0B4C-D092-3E91-444A-6BAEA2F62368}"/>
                </a:ext>
              </a:extLst>
            </p:cNvPr>
            <p:cNvSpPr/>
            <p:nvPr/>
          </p:nvSpPr>
          <p:spPr>
            <a:xfrm>
              <a:off x="3962687" y="1654827"/>
              <a:ext cx="133985" cy="323850"/>
            </a:xfrm>
            <a:custGeom>
              <a:avLst/>
              <a:gdLst/>
              <a:ahLst/>
              <a:cxnLst/>
              <a:rect l="l" t="t" r="r" b="b"/>
              <a:pathLst>
                <a:path w="133985" h="323850">
                  <a:moveTo>
                    <a:pt x="133741" y="323733"/>
                  </a:moveTo>
                  <a:lnTo>
                    <a:pt x="0" y="323733"/>
                  </a:lnTo>
                  <a:lnTo>
                    <a:pt x="0" y="0"/>
                  </a:lnTo>
                  <a:lnTo>
                    <a:pt x="133741" y="0"/>
                  </a:lnTo>
                  <a:lnTo>
                    <a:pt x="133741" y="323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534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7BCF838-5E39-558F-0B03-B3E447F10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9" b="14169"/>
          <a:stretch/>
        </p:blipFill>
        <p:spPr>
          <a:xfrm>
            <a:off x="8168641" y="1295297"/>
            <a:ext cx="4023359" cy="21616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608E99-0CF9-7B74-932A-7E21C2967F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8" b="13608"/>
          <a:stretch/>
        </p:blipFill>
        <p:spPr>
          <a:xfrm>
            <a:off x="4084320" y="1295297"/>
            <a:ext cx="4023359" cy="2161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417F2-9858-1EA3-9F25-F581FC09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28" y="543614"/>
            <a:ext cx="3690272" cy="513715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Contract</a:t>
            </a:r>
            <a:r>
              <a:rPr lang="en-US" spc="-65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Information</a:t>
            </a:r>
            <a:endParaRPr lang="en-US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490C9D9-9191-879B-BD5E-C872F94FB466}"/>
              </a:ext>
            </a:extLst>
          </p:cNvPr>
          <p:cNvSpPr/>
          <p:nvPr/>
        </p:nvSpPr>
        <p:spPr>
          <a:xfrm>
            <a:off x="761" y="1216913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4">
                <a:moveTo>
                  <a:pt x="0" y="0"/>
                </a:moveTo>
                <a:lnTo>
                  <a:pt x="12192000" y="63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E930C54-90A1-1C9B-43D8-A612404A2BD5}"/>
              </a:ext>
            </a:extLst>
          </p:cNvPr>
          <p:cNvSpPr txBox="1"/>
          <p:nvPr/>
        </p:nvSpPr>
        <p:spPr>
          <a:xfrm>
            <a:off x="532765" y="3515904"/>
            <a:ext cx="1112647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2400" spc="-35" dirty="0">
                <a:latin typeface="Franklin Gothic Book" panose="020B0503020102020204" pitchFamily="34" charset="0"/>
                <a:cs typeface="Arial" panose="020B0604020202020204" pitchFamily="34" charset="0"/>
              </a:rPr>
              <a:t>Today’s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presentation will </a:t>
            </a:r>
            <a:r>
              <a:rPr lang="en-US" sz="2400" spc="-15" dirty="0">
                <a:latin typeface="Franklin Gothic Book" panose="020B0503020102020204" pitchFamily="34" charset="0"/>
                <a:cs typeface="Arial" panose="020B0604020202020204" pitchFamily="34" charset="0"/>
              </a:rPr>
              <a:t>provide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background </a:t>
            </a:r>
            <a:r>
              <a:rPr lang="en-US" sz="24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information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on </a:t>
            </a:r>
            <a:r>
              <a:rPr lang="en-US" sz="24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procuring contracted 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construction </a:t>
            </a:r>
            <a:r>
              <a:rPr lang="en-US" sz="2400" spc="5" dirty="0">
                <a:latin typeface="Franklin Gothic Book" panose="020B0503020102020204" pitchFamily="34" charset="0"/>
                <a:cs typeface="Arial" panose="020B0604020202020204" pitchFamily="34" charset="0"/>
              </a:rPr>
              <a:t>services in the amount of </a:t>
            </a:r>
            <a:r>
              <a:rPr lang="en-US" sz="2400" b="1" spc="5" dirty="0">
                <a:latin typeface="Franklin Gothic Book" panose="020B0503020102020204" pitchFamily="34" charset="0"/>
                <a:cs typeface="Arial" panose="020B0604020202020204" pitchFamily="34" charset="0"/>
              </a:rPr>
              <a:t>$25,400,660</a:t>
            </a:r>
            <a:r>
              <a:rPr lang="en-US" sz="2400" spc="5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2400" spc="-20" dirty="0">
                <a:latin typeface="Franklin Gothic Book" panose="020B05030201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Emergency </a:t>
            </a:r>
            <a:r>
              <a:rPr lang="en-US" sz="2400" b="1" spc="-25" dirty="0">
                <a:latin typeface="Franklin Gothic Book" panose="020B0503020102020204" pitchFamily="34" charset="0"/>
                <a:cs typeface="Arial" panose="020B0604020202020204" pitchFamily="34" charset="0"/>
              </a:rPr>
              <a:t>Track </a:t>
            </a:r>
            <a:r>
              <a:rPr lang="en-US" sz="2400" b="1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Improvement </a:t>
            </a:r>
            <a:r>
              <a:rPr lang="en-US" sz="2400" b="1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– </a:t>
            </a:r>
            <a:r>
              <a:rPr lang="en-US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Orange</a:t>
            </a:r>
            <a:r>
              <a:rPr lang="en-US" sz="2400" b="1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 Line  </a:t>
            </a:r>
            <a:r>
              <a:rPr lang="en-US" sz="24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through </a:t>
            </a:r>
            <a:r>
              <a:rPr lang="en-US" sz="2400" spc="-35" dirty="0">
                <a:latin typeface="Franklin Gothic Book" panose="020B0503020102020204" pitchFamily="34" charset="0"/>
                <a:cs typeface="Arial" panose="020B0604020202020204" pitchFamily="34" charset="0"/>
              </a:rPr>
              <a:t>MBTA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Contract No. T90CN06,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which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will consist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of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track rehabilitation </a:t>
            </a:r>
            <a:r>
              <a:rPr lang="en-US" sz="2400" spc="-35" dirty="0">
                <a:latin typeface="Franklin Gothic Book" panose="020B0503020102020204" pitchFamily="34" charset="0"/>
                <a:cs typeface="Arial" panose="020B0604020202020204" pitchFamily="34" charset="0"/>
              </a:rPr>
              <a:t>to  </a:t>
            </a:r>
            <a:r>
              <a:rPr lang="en-US" sz="2400" spc="10" dirty="0">
                <a:latin typeface="Franklin Gothic Book" panose="020B0503020102020204" pitchFamily="34" charset="0"/>
                <a:cs typeface="Arial" panose="020B0604020202020204" pitchFamily="34" charset="0"/>
              </a:rPr>
              <a:t>support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the </a:t>
            </a:r>
            <a:r>
              <a:rPr lang="en-US" sz="2400" spc="-40" dirty="0">
                <a:latin typeface="Franklin Gothic Book" panose="020B0503020102020204" pitchFamily="34" charset="0"/>
                <a:cs typeface="Arial" panose="020B0604020202020204" pitchFamily="34" charset="0"/>
              </a:rPr>
              <a:t>MBTA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in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addressing speed restrictions and </a:t>
            </a:r>
            <a:r>
              <a:rPr lang="en-US" sz="24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state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of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good repair </a:t>
            </a:r>
            <a:r>
              <a:rPr lang="en-US" sz="24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on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the  Orange Line, </a:t>
            </a:r>
            <a:r>
              <a:rPr lang="en-US" sz="24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thereby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increasing the </a:t>
            </a:r>
            <a:r>
              <a:rPr lang="en-US" sz="2400" spc="-50" dirty="0">
                <a:latin typeface="Franklin Gothic Book" panose="020B0503020102020204" pitchFamily="34" charset="0"/>
                <a:cs typeface="Arial" panose="020B0604020202020204" pitchFamily="34" charset="0"/>
              </a:rPr>
              <a:t>MBTA’s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ability </a:t>
            </a:r>
            <a:r>
              <a:rPr lang="en-US" sz="2400" spc="-20" dirty="0">
                <a:latin typeface="Franklin Gothic Book" panose="020B0503020102020204" pitchFamily="34" charset="0"/>
                <a:cs typeface="Arial" panose="020B0604020202020204" pitchFamily="34" charset="0"/>
              </a:rPr>
              <a:t>to </a:t>
            </a:r>
            <a:r>
              <a:rPr lang="en-US" sz="2400" spc="-15" dirty="0">
                <a:latin typeface="Franklin Gothic Book" panose="020B0503020102020204" pitchFamily="34" charset="0"/>
                <a:cs typeface="Arial" panose="020B0604020202020204" pitchFamily="34" charset="0"/>
              </a:rPr>
              <a:t>provide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a </a:t>
            </a:r>
            <a:r>
              <a:rPr lang="en-US" sz="2400" spc="-15" dirty="0">
                <a:latin typeface="Franklin Gothic Book" panose="020B0503020102020204" pitchFamily="34" charset="0"/>
                <a:cs typeface="Arial" panose="020B0604020202020204" pitchFamily="34" charset="0"/>
              </a:rPr>
              <a:t>safe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and reliable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trip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and </a:t>
            </a:r>
            <a:r>
              <a:rPr lang="en-US" sz="2400" spc="-25" dirty="0">
                <a:latin typeface="Franklin Gothic Book" panose="020B0503020102020204" pitchFamily="34" charset="0"/>
                <a:cs typeface="Arial" panose="020B0604020202020204" pitchFamily="34" charset="0"/>
              </a:rPr>
              <a:t>improve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the </a:t>
            </a:r>
            <a:r>
              <a:rPr lang="en-US" sz="2400" spc="-15" dirty="0">
                <a:latin typeface="Franklin Gothic Book" panose="020B0503020102020204" pitchFamily="34" charset="0"/>
                <a:cs typeface="Arial" panose="020B0604020202020204" pitchFamily="34" charset="0"/>
              </a:rPr>
              <a:t>overall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quality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of</a:t>
            </a:r>
            <a:r>
              <a:rPr lang="en-US" sz="2400" spc="5" dirty="0">
                <a:latin typeface="Franklin Gothic Book" panose="020B0503020102020204" pitchFamily="34" charset="0"/>
                <a:cs typeface="Arial" panose="020B0604020202020204" pitchFamily="34" charset="0"/>
              </a:rPr>
              <a:t> service.</a:t>
            </a:r>
            <a:endParaRPr lang="en-US" sz="24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C281B2-DAA3-787A-C563-26721FB64F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22143" r="3384" b="4140"/>
          <a:stretch/>
        </p:blipFill>
        <p:spPr>
          <a:xfrm>
            <a:off x="-7035" y="1295297"/>
            <a:ext cx="4023359" cy="21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BE86A2F-E693-8DE7-2156-2C7947D12082}"/>
              </a:ext>
            </a:extLst>
          </p:cNvPr>
          <p:cNvGrpSpPr/>
          <p:nvPr/>
        </p:nvGrpSpPr>
        <p:grpSpPr>
          <a:xfrm>
            <a:off x="538895" y="1800161"/>
            <a:ext cx="585470" cy="1288186"/>
            <a:chOff x="872643" y="2151039"/>
            <a:chExt cx="585470" cy="1288186"/>
          </a:xfrm>
        </p:grpSpPr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F0B165BA-8F35-4AEC-9E75-31EB59B3F4CE}"/>
                </a:ext>
              </a:extLst>
            </p:cNvPr>
            <p:cNvSpPr/>
            <p:nvPr/>
          </p:nvSpPr>
          <p:spPr>
            <a:xfrm>
              <a:off x="872643" y="2151039"/>
              <a:ext cx="585470" cy="190667"/>
            </a:xfrm>
            <a:custGeom>
              <a:avLst/>
              <a:gdLst/>
              <a:ahLst/>
              <a:cxnLst/>
              <a:rect l="l" t="t" r="r" b="b"/>
              <a:pathLst>
                <a:path w="585469" h="292735">
                  <a:moveTo>
                    <a:pt x="536448" y="0"/>
                  </a:moveTo>
                  <a:lnTo>
                    <a:pt x="48768" y="0"/>
                  </a:lnTo>
                  <a:lnTo>
                    <a:pt x="29784" y="3832"/>
                  </a:lnTo>
                  <a:lnTo>
                    <a:pt x="14282" y="14282"/>
                  </a:lnTo>
                  <a:lnTo>
                    <a:pt x="3832" y="29784"/>
                  </a:lnTo>
                  <a:lnTo>
                    <a:pt x="0" y="48767"/>
                  </a:lnTo>
                  <a:lnTo>
                    <a:pt x="0" y="243839"/>
                  </a:lnTo>
                  <a:lnTo>
                    <a:pt x="3832" y="262823"/>
                  </a:lnTo>
                  <a:lnTo>
                    <a:pt x="14282" y="278325"/>
                  </a:lnTo>
                  <a:lnTo>
                    <a:pt x="29784" y="288775"/>
                  </a:lnTo>
                  <a:lnTo>
                    <a:pt x="48768" y="292607"/>
                  </a:lnTo>
                  <a:lnTo>
                    <a:pt x="536448" y="292607"/>
                  </a:lnTo>
                  <a:lnTo>
                    <a:pt x="555431" y="288775"/>
                  </a:lnTo>
                  <a:lnTo>
                    <a:pt x="570933" y="278325"/>
                  </a:lnTo>
                  <a:lnTo>
                    <a:pt x="581383" y="262823"/>
                  </a:lnTo>
                  <a:lnTo>
                    <a:pt x="585216" y="243839"/>
                  </a:lnTo>
                  <a:lnTo>
                    <a:pt x="585216" y="48767"/>
                  </a:lnTo>
                  <a:lnTo>
                    <a:pt x="581383" y="29784"/>
                  </a:lnTo>
                  <a:lnTo>
                    <a:pt x="570933" y="14282"/>
                  </a:lnTo>
                  <a:lnTo>
                    <a:pt x="555431" y="3832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ED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F8980EA1-782B-0203-AAF7-CBE88C2DA7BD}"/>
                </a:ext>
              </a:extLst>
            </p:cNvPr>
            <p:cNvSpPr/>
            <p:nvPr/>
          </p:nvSpPr>
          <p:spPr>
            <a:xfrm>
              <a:off x="872643" y="2425419"/>
              <a:ext cx="585470" cy="190667"/>
            </a:xfrm>
            <a:custGeom>
              <a:avLst/>
              <a:gdLst/>
              <a:ahLst/>
              <a:cxnLst/>
              <a:rect l="l" t="t" r="r" b="b"/>
              <a:pathLst>
                <a:path w="585469" h="292735">
                  <a:moveTo>
                    <a:pt x="536448" y="0"/>
                  </a:moveTo>
                  <a:lnTo>
                    <a:pt x="48768" y="0"/>
                  </a:lnTo>
                  <a:lnTo>
                    <a:pt x="29784" y="3832"/>
                  </a:lnTo>
                  <a:lnTo>
                    <a:pt x="14282" y="14282"/>
                  </a:lnTo>
                  <a:lnTo>
                    <a:pt x="3832" y="29784"/>
                  </a:lnTo>
                  <a:lnTo>
                    <a:pt x="0" y="48767"/>
                  </a:lnTo>
                  <a:lnTo>
                    <a:pt x="0" y="243839"/>
                  </a:lnTo>
                  <a:lnTo>
                    <a:pt x="3832" y="262823"/>
                  </a:lnTo>
                  <a:lnTo>
                    <a:pt x="14282" y="278325"/>
                  </a:lnTo>
                  <a:lnTo>
                    <a:pt x="29784" y="288775"/>
                  </a:lnTo>
                  <a:lnTo>
                    <a:pt x="48768" y="292607"/>
                  </a:lnTo>
                  <a:lnTo>
                    <a:pt x="536448" y="292607"/>
                  </a:lnTo>
                  <a:lnTo>
                    <a:pt x="555431" y="288775"/>
                  </a:lnTo>
                  <a:lnTo>
                    <a:pt x="570933" y="278325"/>
                  </a:lnTo>
                  <a:lnTo>
                    <a:pt x="581383" y="262823"/>
                  </a:lnTo>
                  <a:lnTo>
                    <a:pt x="585216" y="243839"/>
                  </a:lnTo>
                  <a:lnTo>
                    <a:pt x="585216" y="48767"/>
                  </a:lnTo>
                  <a:lnTo>
                    <a:pt x="581383" y="29784"/>
                  </a:lnTo>
                  <a:lnTo>
                    <a:pt x="570933" y="14282"/>
                  </a:lnTo>
                  <a:lnTo>
                    <a:pt x="555431" y="3832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ED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">
              <a:extLst>
                <a:ext uri="{FF2B5EF4-FFF2-40B4-BE49-F238E27FC236}">
                  <a16:creationId xmlns:a16="http://schemas.microsoft.com/office/drawing/2014/main" id="{B3BD358F-B1F0-6CDA-BEF5-6F6BF2AE6E54}"/>
                </a:ext>
              </a:extLst>
            </p:cNvPr>
            <p:cNvSpPr/>
            <p:nvPr/>
          </p:nvSpPr>
          <p:spPr>
            <a:xfrm>
              <a:off x="872643" y="2699799"/>
              <a:ext cx="585470" cy="190667"/>
            </a:xfrm>
            <a:custGeom>
              <a:avLst/>
              <a:gdLst/>
              <a:ahLst/>
              <a:cxnLst/>
              <a:rect l="l" t="t" r="r" b="b"/>
              <a:pathLst>
                <a:path w="585469" h="292735">
                  <a:moveTo>
                    <a:pt x="536448" y="0"/>
                  </a:moveTo>
                  <a:lnTo>
                    <a:pt x="48768" y="0"/>
                  </a:lnTo>
                  <a:lnTo>
                    <a:pt x="29784" y="3832"/>
                  </a:lnTo>
                  <a:lnTo>
                    <a:pt x="14282" y="14282"/>
                  </a:lnTo>
                  <a:lnTo>
                    <a:pt x="3832" y="29784"/>
                  </a:lnTo>
                  <a:lnTo>
                    <a:pt x="0" y="48767"/>
                  </a:lnTo>
                  <a:lnTo>
                    <a:pt x="0" y="243839"/>
                  </a:lnTo>
                  <a:lnTo>
                    <a:pt x="3832" y="262823"/>
                  </a:lnTo>
                  <a:lnTo>
                    <a:pt x="14282" y="278325"/>
                  </a:lnTo>
                  <a:lnTo>
                    <a:pt x="29784" y="288775"/>
                  </a:lnTo>
                  <a:lnTo>
                    <a:pt x="48768" y="292607"/>
                  </a:lnTo>
                  <a:lnTo>
                    <a:pt x="536448" y="292607"/>
                  </a:lnTo>
                  <a:lnTo>
                    <a:pt x="555431" y="288775"/>
                  </a:lnTo>
                  <a:lnTo>
                    <a:pt x="570933" y="278325"/>
                  </a:lnTo>
                  <a:lnTo>
                    <a:pt x="581383" y="262823"/>
                  </a:lnTo>
                  <a:lnTo>
                    <a:pt x="585216" y="243839"/>
                  </a:lnTo>
                  <a:lnTo>
                    <a:pt x="585216" y="48767"/>
                  </a:lnTo>
                  <a:lnTo>
                    <a:pt x="581383" y="29784"/>
                  </a:lnTo>
                  <a:lnTo>
                    <a:pt x="570933" y="14282"/>
                  </a:lnTo>
                  <a:lnTo>
                    <a:pt x="555431" y="3832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ED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02D9EDF5-AAAD-9835-EE69-98CACC6DB35E}"/>
                </a:ext>
              </a:extLst>
            </p:cNvPr>
            <p:cNvSpPr/>
            <p:nvPr/>
          </p:nvSpPr>
          <p:spPr>
            <a:xfrm>
              <a:off x="872643" y="2974179"/>
              <a:ext cx="585470" cy="190667"/>
            </a:xfrm>
            <a:custGeom>
              <a:avLst/>
              <a:gdLst/>
              <a:ahLst/>
              <a:cxnLst/>
              <a:rect l="l" t="t" r="r" b="b"/>
              <a:pathLst>
                <a:path w="585469" h="292735">
                  <a:moveTo>
                    <a:pt x="536448" y="0"/>
                  </a:moveTo>
                  <a:lnTo>
                    <a:pt x="48768" y="0"/>
                  </a:lnTo>
                  <a:lnTo>
                    <a:pt x="29784" y="3832"/>
                  </a:lnTo>
                  <a:lnTo>
                    <a:pt x="14282" y="14282"/>
                  </a:lnTo>
                  <a:lnTo>
                    <a:pt x="3832" y="29784"/>
                  </a:lnTo>
                  <a:lnTo>
                    <a:pt x="0" y="48767"/>
                  </a:lnTo>
                  <a:lnTo>
                    <a:pt x="0" y="243839"/>
                  </a:lnTo>
                  <a:lnTo>
                    <a:pt x="3832" y="262823"/>
                  </a:lnTo>
                  <a:lnTo>
                    <a:pt x="14282" y="278325"/>
                  </a:lnTo>
                  <a:lnTo>
                    <a:pt x="29784" y="288775"/>
                  </a:lnTo>
                  <a:lnTo>
                    <a:pt x="48768" y="292607"/>
                  </a:lnTo>
                  <a:lnTo>
                    <a:pt x="536448" y="292607"/>
                  </a:lnTo>
                  <a:lnTo>
                    <a:pt x="555431" y="288775"/>
                  </a:lnTo>
                  <a:lnTo>
                    <a:pt x="570933" y="278325"/>
                  </a:lnTo>
                  <a:lnTo>
                    <a:pt x="581383" y="262823"/>
                  </a:lnTo>
                  <a:lnTo>
                    <a:pt x="585216" y="243839"/>
                  </a:lnTo>
                  <a:lnTo>
                    <a:pt x="585216" y="48767"/>
                  </a:lnTo>
                  <a:lnTo>
                    <a:pt x="581383" y="29784"/>
                  </a:lnTo>
                  <a:lnTo>
                    <a:pt x="570933" y="14282"/>
                  </a:lnTo>
                  <a:lnTo>
                    <a:pt x="555431" y="3832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ED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EB96BB51-720E-F504-834F-D7CFB19843D6}"/>
                </a:ext>
              </a:extLst>
            </p:cNvPr>
            <p:cNvSpPr/>
            <p:nvPr/>
          </p:nvSpPr>
          <p:spPr>
            <a:xfrm>
              <a:off x="872643" y="3248558"/>
              <a:ext cx="585470" cy="190667"/>
            </a:xfrm>
            <a:custGeom>
              <a:avLst/>
              <a:gdLst/>
              <a:ahLst/>
              <a:cxnLst/>
              <a:rect l="l" t="t" r="r" b="b"/>
              <a:pathLst>
                <a:path w="585469" h="292735">
                  <a:moveTo>
                    <a:pt x="536448" y="0"/>
                  </a:moveTo>
                  <a:lnTo>
                    <a:pt x="48768" y="0"/>
                  </a:lnTo>
                  <a:lnTo>
                    <a:pt x="29784" y="3832"/>
                  </a:lnTo>
                  <a:lnTo>
                    <a:pt x="14282" y="14282"/>
                  </a:lnTo>
                  <a:lnTo>
                    <a:pt x="3832" y="29784"/>
                  </a:lnTo>
                  <a:lnTo>
                    <a:pt x="0" y="48767"/>
                  </a:lnTo>
                  <a:lnTo>
                    <a:pt x="0" y="243839"/>
                  </a:lnTo>
                  <a:lnTo>
                    <a:pt x="3832" y="262823"/>
                  </a:lnTo>
                  <a:lnTo>
                    <a:pt x="14282" y="278325"/>
                  </a:lnTo>
                  <a:lnTo>
                    <a:pt x="29784" y="288775"/>
                  </a:lnTo>
                  <a:lnTo>
                    <a:pt x="48768" y="292607"/>
                  </a:lnTo>
                  <a:lnTo>
                    <a:pt x="536448" y="292607"/>
                  </a:lnTo>
                  <a:lnTo>
                    <a:pt x="555431" y="288775"/>
                  </a:lnTo>
                  <a:lnTo>
                    <a:pt x="570933" y="278325"/>
                  </a:lnTo>
                  <a:lnTo>
                    <a:pt x="581383" y="262823"/>
                  </a:lnTo>
                  <a:lnTo>
                    <a:pt x="585216" y="243839"/>
                  </a:lnTo>
                  <a:lnTo>
                    <a:pt x="585216" y="48767"/>
                  </a:lnTo>
                  <a:lnTo>
                    <a:pt x="581383" y="29784"/>
                  </a:lnTo>
                  <a:lnTo>
                    <a:pt x="570933" y="14282"/>
                  </a:lnTo>
                  <a:lnTo>
                    <a:pt x="555431" y="3832"/>
                  </a:lnTo>
                  <a:lnTo>
                    <a:pt x="536448" y="0"/>
                  </a:lnTo>
                  <a:close/>
                </a:path>
              </a:pathLst>
            </a:custGeom>
            <a:solidFill>
              <a:srgbClr val="ED8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7735904D-9352-4B64-A948-7D666109E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21142"/>
              </p:ext>
            </p:extLst>
          </p:nvPr>
        </p:nvGraphicFramePr>
        <p:xfrm>
          <a:off x="343028" y="1355204"/>
          <a:ext cx="11494761" cy="176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6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Segment</a:t>
                      </a:r>
                      <a:endParaRPr sz="13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652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3728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Alternative 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Service</a:t>
                      </a:r>
                      <a:r>
                        <a:rPr sz="1300" b="1" spc="-80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b="1" spc="5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sz="13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652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Speed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Restrictions</a:t>
                      </a:r>
                      <a:endParaRPr sz="13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652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300" b="1" spc="-20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Outage</a:t>
                      </a:r>
                      <a:r>
                        <a:rPr sz="1300" b="1" spc="-75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(days)</a:t>
                      </a:r>
                      <a:endParaRPr sz="13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652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300" b="1" spc="10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Start</a:t>
                      </a:r>
                      <a:r>
                        <a:rPr sz="1300" b="1" spc="-60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sz="13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652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300" b="1" spc="5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End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sz="13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652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OL-001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algn="l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 spc="5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Oak Grove to North Station </a:t>
                      </a:r>
                      <a:endParaRPr sz="12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 spc="-1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 spc="-25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 spc="-15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8/17/2024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8/22/2024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98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OL-002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algn="l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 spc="-1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Wellington to North Station</a:t>
                      </a:r>
                      <a:endParaRPr sz="12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2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 spc="-2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6/22/2024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6/30/2024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98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OL-003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algn="l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Sullivan Square to Back Bay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sz="12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 spc="-2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5/28/2024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604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 spc="-5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6/6/2024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98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OL-004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995" algn="l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 spc="-5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Haymarket to Jackson Square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 spc="-2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12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 spc="-15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3/18/2024</a:t>
                      </a:r>
                      <a:endParaRPr sz="12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604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 spc="-5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3/21/2024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98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OL-005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 algn="l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Back Bay to Forest Hills</a:t>
                      </a:r>
                      <a:endParaRPr sz="12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US" sz="120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sz="120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9/25/2024</a:t>
                      </a:r>
                      <a:endParaRPr sz="12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en-US" sz="12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10/5/2024</a:t>
                      </a:r>
                      <a:endParaRPr sz="120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275263"/>
                  </a:ext>
                </a:extLst>
              </a:tr>
            </a:tbl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20E65E8E-6B61-1E1E-3C7B-F0B2394A443C}"/>
              </a:ext>
            </a:extLst>
          </p:cNvPr>
          <p:cNvSpPr/>
          <p:nvPr/>
        </p:nvSpPr>
        <p:spPr>
          <a:xfrm>
            <a:off x="761" y="1216913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4">
                <a:moveTo>
                  <a:pt x="0" y="0"/>
                </a:moveTo>
                <a:lnTo>
                  <a:pt x="12192000" y="63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Content Placeholder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02B3B3D8-41D5-2F82-02BC-5772D3676A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4" t="38087" r="41591" b="15267"/>
          <a:stretch/>
        </p:blipFill>
        <p:spPr>
          <a:xfrm>
            <a:off x="9579197" y="3272564"/>
            <a:ext cx="2111287" cy="2651760"/>
          </a:xfrm>
          <a:prstGeom prst="rect">
            <a:avLst/>
          </a:prstGeom>
        </p:spPr>
      </p:pic>
      <p:pic>
        <p:nvPicPr>
          <p:cNvPr id="6" name="Content Placeholder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CB476DDC-7142-A2A3-DF25-52049695F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7" t="69" r="20018" b="53285"/>
          <a:stretch/>
        </p:blipFill>
        <p:spPr>
          <a:xfrm>
            <a:off x="475108" y="3262605"/>
            <a:ext cx="2111287" cy="2651760"/>
          </a:xfrm>
          <a:prstGeom prst="rect">
            <a:avLst/>
          </a:prstGeom>
        </p:spPr>
      </p:pic>
      <p:pic>
        <p:nvPicPr>
          <p:cNvPr id="8" name="Content Placeholder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DC1791A7-5F77-0030-8814-444E33F34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1" t="256" r="20644" b="53098"/>
          <a:stretch/>
        </p:blipFill>
        <p:spPr>
          <a:xfrm>
            <a:off x="2751618" y="3262605"/>
            <a:ext cx="2111287" cy="2651760"/>
          </a:xfrm>
          <a:prstGeom prst="rect">
            <a:avLst/>
          </a:prstGeom>
        </p:spPr>
      </p:pic>
      <p:pic>
        <p:nvPicPr>
          <p:cNvPr id="9" name="Content Placeholder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AB79DFA9-E5C9-9072-9F1F-93943130FE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1" t="11903" r="24414" b="41451"/>
          <a:stretch/>
        </p:blipFill>
        <p:spPr>
          <a:xfrm>
            <a:off x="5034907" y="3262605"/>
            <a:ext cx="2111287" cy="2651760"/>
          </a:xfrm>
          <a:prstGeom prst="rect">
            <a:avLst/>
          </a:prstGeom>
        </p:spPr>
      </p:pic>
      <p:pic>
        <p:nvPicPr>
          <p:cNvPr id="10" name="Content Placeholder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2870D29E-3240-917F-D116-3C66D36E6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6" t="25212" r="27879" b="28142"/>
          <a:stretch/>
        </p:blipFill>
        <p:spPr>
          <a:xfrm>
            <a:off x="7300678" y="3262605"/>
            <a:ext cx="2111287" cy="2651760"/>
          </a:xfrm>
          <a:prstGeom prst="rect">
            <a:avLst/>
          </a:prstGeom>
        </p:spPr>
      </p:pic>
      <p:sp>
        <p:nvSpPr>
          <p:cNvPr id="14" name="object 11">
            <a:extLst>
              <a:ext uri="{FF2B5EF4-FFF2-40B4-BE49-F238E27FC236}">
                <a16:creationId xmlns:a16="http://schemas.microsoft.com/office/drawing/2014/main" id="{C2AEAB8B-36AF-4EA0-2020-B8E2E4247D95}"/>
              </a:ext>
            </a:extLst>
          </p:cNvPr>
          <p:cNvSpPr/>
          <p:nvPr/>
        </p:nvSpPr>
        <p:spPr>
          <a:xfrm>
            <a:off x="2666744" y="3262605"/>
            <a:ext cx="46646" cy="2912273"/>
          </a:xfrm>
          <a:custGeom>
            <a:avLst/>
            <a:gdLst/>
            <a:ahLst/>
            <a:cxnLst/>
            <a:rect l="l" t="t" r="r" b="b"/>
            <a:pathLst>
              <a:path h="3039110">
                <a:moveTo>
                  <a:pt x="0" y="0"/>
                </a:moveTo>
                <a:lnTo>
                  <a:pt x="0" y="303876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BDEEC749-122E-BFE5-1137-62A39E8F35B2}"/>
              </a:ext>
            </a:extLst>
          </p:cNvPr>
          <p:cNvSpPr txBox="1"/>
          <p:nvPr/>
        </p:nvSpPr>
        <p:spPr>
          <a:xfrm>
            <a:off x="476920" y="5914867"/>
            <a:ext cx="2111287" cy="253916"/>
          </a:xfrm>
          <a:prstGeom prst="rect">
            <a:avLst/>
          </a:prstGeom>
          <a:solidFill>
            <a:srgbClr val="ED8B00"/>
          </a:solidFill>
        </p:spPr>
        <p:txBody>
          <a:bodyPr vert="horz" wrap="square" lIns="0" tIns="45720" rIns="0" bIns="45720" rtlCol="0" anchor="b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1050" b="1" i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S1: Oak Grove </a:t>
            </a:r>
            <a:r>
              <a:rPr lang="en-US" sz="1050" b="1" i="1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to </a:t>
            </a:r>
            <a:r>
              <a:rPr lang="en-US" sz="1050" b="1" i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North Station </a:t>
            </a:r>
            <a:endParaRPr lang="en-US" sz="105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40">
            <a:extLst>
              <a:ext uri="{FF2B5EF4-FFF2-40B4-BE49-F238E27FC236}">
                <a16:creationId xmlns:a16="http://schemas.microsoft.com/office/drawing/2014/main" id="{204A0259-FD1B-C27F-90D1-A61F9DEEA73E}"/>
              </a:ext>
            </a:extLst>
          </p:cNvPr>
          <p:cNvSpPr/>
          <p:nvPr/>
        </p:nvSpPr>
        <p:spPr>
          <a:xfrm>
            <a:off x="7323712" y="3582203"/>
            <a:ext cx="1660757" cy="2219415"/>
          </a:xfrm>
          <a:custGeom>
            <a:avLst/>
            <a:gdLst>
              <a:gd name="connsiteX0" fmla="*/ 0 w 2457019"/>
              <a:gd name="connsiteY0" fmla="*/ 127003 h 762000"/>
              <a:gd name="connsiteX1" fmla="*/ 127003 w 2457019"/>
              <a:gd name="connsiteY1" fmla="*/ 0 h 762000"/>
              <a:gd name="connsiteX2" fmla="*/ 2330016 w 2457019"/>
              <a:gd name="connsiteY2" fmla="*/ 0 h 762000"/>
              <a:gd name="connsiteX3" fmla="*/ 2457019 w 2457019"/>
              <a:gd name="connsiteY3" fmla="*/ 127003 h 762000"/>
              <a:gd name="connsiteX4" fmla="*/ 2457019 w 2457019"/>
              <a:gd name="connsiteY4" fmla="*/ 634997 h 762000"/>
              <a:gd name="connsiteX5" fmla="*/ 2330016 w 2457019"/>
              <a:gd name="connsiteY5" fmla="*/ 762000 h 762000"/>
              <a:gd name="connsiteX6" fmla="*/ 127003 w 2457019"/>
              <a:gd name="connsiteY6" fmla="*/ 762000 h 762000"/>
              <a:gd name="connsiteX7" fmla="*/ 0 w 2457019"/>
              <a:gd name="connsiteY7" fmla="*/ 634997 h 762000"/>
              <a:gd name="connsiteX8" fmla="*/ 0 w 2457019"/>
              <a:gd name="connsiteY8" fmla="*/ 127003 h 762000"/>
              <a:gd name="connsiteX0" fmla="*/ 0 w 3604782"/>
              <a:gd name="connsiteY0" fmla="*/ 1422403 h 1439809"/>
              <a:gd name="connsiteX1" fmla="*/ 1274766 w 3604782"/>
              <a:gd name="connsiteY1" fmla="*/ 0 h 1439809"/>
              <a:gd name="connsiteX2" fmla="*/ 3477779 w 3604782"/>
              <a:gd name="connsiteY2" fmla="*/ 0 h 1439809"/>
              <a:gd name="connsiteX3" fmla="*/ 3604782 w 3604782"/>
              <a:gd name="connsiteY3" fmla="*/ 127003 h 1439809"/>
              <a:gd name="connsiteX4" fmla="*/ 3604782 w 3604782"/>
              <a:gd name="connsiteY4" fmla="*/ 634997 h 1439809"/>
              <a:gd name="connsiteX5" fmla="*/ 3477779 w 3604782"/>
              <a:gd name="connsiteY5" fmla="*/ 762000 h 1439809"/>
              <a:gd name="connsiteX6" fmla="*/ 1274766 w 3604782"/>
              <a:gd name="connsiteY6" fmla="*/ 762000 h 1439809"/>
              <a:gd name="connsiteX7" fmla="*/ 1147763 w 3604782"/>
              <a:gd name="connsiteY7" fmla="*/ 634997 h 1439809"/>
              <a:gd name="connsiteX8" fmla="*/ 0 w 3604782"/>
              <a:gd name="connsiteY8" fmla="*/ 1422403 h 1439809"/>
              <a:gd name="connsiteX0" fmla="*/ 0 w 3604782"/>
              <a:gd name="connsiteY0" fmla="*/ 1422403 h 1477268"/>
              <a:gd name="connsiteX1" fmla="*/ 1274766 w 3604782"/>
              <a:gd name="connsiteY1" fmla="*/ 0 h 1477268"/>
              <a:gd name="connsiteX2" fmla="*/ 3477779 w 3604782"/>
              <a:gd name="connsiteY2" fmla="*/ 0 h 1477268"/>
              <a:gd name="connsiteX3" fmla="*/ 3604782 w 3604782"/>
              <a:gd name="connsiteY3" fmla="*/ 127003 h 1477268"/>
              <a:gd name="connsiteX4" fmla="*/ 3604782 w 3604782"/>
              <a:gd name="connsiteY4" fmla="*/ 634997 h 1477268"/>
              <a:gd name="connsiteX5" fmla="*/ 3477779 w 3604782"/>
              <a:gd name="connsiteY5" fmla="*/ 762000 h 1477268"/>
              <a:gd name="connsiteX6" fmla="*/ 1274766 w 3604782"/>
              <a:gd name="connsiteY6" fmla="*/ 762000 h 1477268"/>
              <a:gd name="connsiteX7" fmla="*/ 333376 w 3604782"/>
              <a:gd name="connsiteY7" fmla="*/ 1468435 h 1477268"/>
              <a:gd name="connsiteX8" fmla="*/ 0 w 3604782"/>
              <a:gd name="connsiteY8" fmla="*/ 1422403 h 1477268"/>
              <a:gd name="connsiteX0" fmla="*/ 0 w 3604782"/>
              <a:gd name="connsiteY0" fmla="*/ 1422403 h 1483926"/>
              <a:gd name="connsiteX1" fmla="*/ 1274766 w 3604782"/>
              <a:gd name="connsiteY1" fmla="*/ 0 h 1483926"/>
              <a:gd name="connsiteX2" fmla="*/ 3477779 w 3604782"/>
              <a:gd name="connsiteY2" fmla="*/ 0 h 1483926"/>
              <a:gd name="connsiteX3" fmla="*/ 3604782 w 3604782"/>
              <a:gd name="connsiteY3" fmla="*/ 127003 h 1483926"/>
              <a:gd name="connsiteX4" fmla="*/ 3604782 w 3604782"/>
              <a:gd name="connsiteY4" fmla="*/ 634997 h 1483926"/>
              <a:gd name="connsiteX5" fmla="*/ 3477779 w 3604782"/>
              <a:gd name="connsiteY5" fmla="*/ 762000 h 1483926"/>
              <a:gd name="connsiteX6" fmla="*/ 360366 w 3604782"/>
              <a:gd name="connsiteY6" fmla="*/ 1347788 h 1483926"/>
              <a:gd name="connsiteX7" fmla="*/ 333376 w 3604782"/>
              <a:gd name="connsiteY7" fmla="*/ 1468435 h 1483926"/>
              <a:gd name="connsiteX8" fmla="*/ 0 w 3604782"/>
              <a:gd name="connsiteY8" fmla="*/ 1422403 h 1483926"/>
              <a:gd name="connsiteX0" fmla="*/ 0 w 3604782"/>
              <a:gd name="connsiteY0" fmla="*/ 1422403 h 1483926"/>
              <a:gd name="connsiteX1" fmla="*/ 1274766 w 3604782"/>
              <a:gd name="connsiteY1" fmla="*/ 0 h 1483926"/>
              <a:gd name="connsiteX2" fmla="*/ 3477779 w 3604782"/>
              <a:gd name="connsiteY2" fmla="*/ 0 h 1483926"/>
              <a:gd name="connsiteX3" fmla="*/ 3604782 w 3604782"/>
              <a:gd name="connsiteY3" fmla="*/ 127003 h 1483926"/>
              <a:gd name="connsiteX4" fmla="*/ 3604782 w 3604782"/>
              <a:gd name="connsiteY4" fmla="*/ 634997 h 1483926"/>
              <a:gd name="connsiteX5" fmla="*/ 1553729 w 3604782"/>
              <a:gd name="connsiteY5" fmla="*/ 69850 h 1483926"/>
              <a:gd name="connsiteX6" fmla="*/ 360366 w 3604782"/>
              <a:gd name="connsiteY6" fmla="*/ 1347788 h 1483926"/>
              <a:gd name="connsiteX7" fmla="*/ 333376 w 3604782"/>
              <a:gd name="connsiteY7" fmla="*/ 1468435 h 1483926"/>
              <a:gd name="connsiteX8" fmla="*/ 0 w 3604782"/>
              <a:gd name="connsiteY8" fmla="*/ 1422403 h 1483926"/>
              <a:gd name="connsiteX0" fmla="*/ 0 w 3642882"/>
              <a:gd name="connsiteY0" fmla="*/ 1534322 h 1576673"/>
              <a:gd name="connsiteX1" fmla="*/ 1312866 w 3642882"/>
              <a:gd name="connsiteY1" fmla="*/ 0 h 1576673"/>
              <a:gd name="connsiteX2" fmla="*/ 3515879 w 3642882"/>
              <a:gd name="connsiteY2" fmla="*/ 0 h 1576673"/>
              <a:gd name="connsiteX3" fmla="*/ 3642882 w 3642882"/>
              <a:gd name="connsiteY3" fmla="*/ 127003 h 1576673"/>
              <a:gd name="connsiteX4" fmla="*/ 3642882 w 3642882"/>
              <a:gd name="connsiteY4" fmla="*/ 634997 h 1576673"/>
              <a:gd name="connsiteX5" fmla="*/ 1591829 w 3642882"/>
              <a:gd name="connsiteY5" fmla="*/ 69850 h 1576673"/>
              <a:gd name="connsiteX6" fmla="*/ 398466 w 3642882"/>
              <a:gd name="connsiteY6" fmla="*/ 1347788 h 1576673"/>
              <a:gd name="connsiteX7" fmla="*/ 371476 w 3642882"/>
              <a:gd name="connsiteY7" fmla="*/ 1468435 h 1576673"/>
              <a:gd name="connsiteX8" fmla="*/ 0 w 3642882"/>
              <a:gd name="connsiteY8" fmla="*/ 1534322 h 1576673"/>
              <a:gd name="connsiteX0" fmla="*/ 0 w 3642882"/>
              <a:gd name="connsiteY0" fmla="*/ 1534322 h 1609406"/>
              <a:gd name="connsiteX1" fmla="*/ 1312866 w 3642882"/>
              <a:gd name="connsiteY1" fmla="*/ 0 h 1609406"/>
              <a:gd name="connsiteX2" fmla="*/ 3515879 w 3642882"/>
              <a:gd name="connsiteY2" fmla="*/ 0 h 1609406"/>
              <a:gd name="connsiteX3" fmla="*/ 3642882 w 3642882"/>
              <a:gd name="connsiteY3" fmla="*/ 127003 h 1609406"/>
              <a:gd name="connsiteX4" fmla="*/ 3642882 w 3642882"/>
              <a:gd name="connsiteY4" fmla="*/ 634997 h 1609406"/>
              <a:gd name="connsiteX5" fmla="*/ 1591829 w 3642882"/>
              <a:gd name="connsiteY5" fmla="*/ 69850 h 1609406"/>
              <a:gd name="connsiteX6" fmla="*/ 398466 w 3642882"/>
              <a:gd name="connsiteY6" fmla="*/ 1347788 h 1609406"/>
              <a:gd name="connsiteX7" fmla="*/ 92870 w 3642882"/>
              <a:gd name="connsiteY7" fmla="*/ 1599404 h 1609406"/>
              <a:gd name="connsiteX8" fmla="*/ 0 w 3642882"/>
              <a:gd name="connsiteY8" fmla="*/ 1534322 h 1609406"/>
              <a:gd name="connsiteX0" fmla="*/ 0 w 3642882"/>
              <a:gd name="connsiteY0" fmla="*/ 1534322 h 1609406"/>
              <a:gd name="connsiteX1" fmla="*/ 1312866 w 3642882"/>
              <a:gd name="connsiteY1" fmla="*/ 0 h 1609406"/>
              <a:gd name="connsiteX2" fmla="*/ 3515879 w 3642882"/>
              <a:gd name="connsiteY2" fmla="*/ 0 h 1609406"/>
              <a:gd name="connsiteX3" fmla="*/ 3642882 w 3642882"/>
              <a:gd name="connsiteY3" fmla="*/ 127003 h 1609406"/>
              <a:gd name="connsiteX4" fmla="*/ 3642882 w 3642882"/>
              <a:gd name="connsiteY4" fmla="*/ 634997 h 1609406"/>
              <a:gd name="connsiteX5" fmla="*/ 1591829 w 3642882"/>
              <a:gd name="connsiteY5" fmla="*/ 69850 h 1609406"/>
              <a:gd name="connsiteX6" fmla="*/ 398466 w 3642882"/>
              <a:gd name="connsiteY6" fmla="*/ 1347788 h 1609406"/>
              <a:gd name="connsiteX7" fmla="*/ 92870 w 3642882"/>
              <a:gd name="connsiteY7" fmla="*/ 1599404 h 1609406"/>
              <a:gd name="connsiteX8" fmla="*/ 0 w 3642882"/>
              <a:gd name="connsiteY8" fmla="*/ 1534322 h 1609406"/>
              <a:gd name="connsiteX0" fmla="*/ 82185 w 3725067"/>
              <a:gd name="connsiteY0" fmla="*/ 1534322 h 1681655"/>
              <a:gd name="connsiteX1" fmla="*/ 1395051 w 3725067"/>
              <a:gd name="connsiteY1" fmla="*/ 0 h 1681655"/>
              <a:gd name="connsiteX2" fmla="*/ 3598064 w 3725067"/>
              <a:gd name="connsiteY2" fmla="*/ 0 h 1681655"/>
              <a:gd name="connsiteX3" fmla="*/ 3725067 w 3725067"/>
              <a:gd name="connsiteY3" fmla="*/ 127003 h 1681655"/>
              <a:gd name="connsiteX4" fmla="*/ 3725067 w 3725067"/>
              <a:gd name="connsiteY4" fmla="*/ 634997 h 1681655"/>
              <a:gd name="connsiteX5" fmla="*/ 1674014 w 3725067"/>
              <a:gd name="connsiteY5" fmla="*/ 69850 h 1681655"/>
              <a:gd name="connsiteX6" fmla="*/ 480651 w 3725067"/>
              <a:gd name="connsiteY6" fmla="*/ 1347788 h 1681655"/>
              <a:gd name="connsiteX7" fmla="*/ 175055 w 3725067"/>
              <a:gd name="connsiteY7" fmla="*/ 1599404 h 1681655"/>
              <a:gd name="connsiteX8" fmla="*/ 82185 w 3725067"/>
              <a:gd name="connsiteY8" fmla="*/ 1534322 h 1681655"/>
              <a:gd name="connsiteX0" fmla="*/ 75738 w 3718620"/>
              <a:gd name="connsiteY0" fmla="*/ 1534322 h 1691385"/>
              <a:gd name="connsiteX1" fmla="*/ 1388604 w 3718620"/>
              <a:gd name="connsiteY1" fmla="*/ 0 h 1691385"/>
              <a:gd name="connsiteX2" fmla="*/ 3591617 w 3718620"/>
              <a:gd name="connsiteY2" fmla="*/ 0 h 1691385"/>
              <a:gd name="connsiteX3" fmla="*/ 3718620 w 3718620"/>
              <a:gd name="connsiteY3" fmla="*/ 127003 h 1691385"/>
              <a:gd name="connsiteX4" fmla="*/ 3718620 w 3718620"/>
              <a:gd name="connsiteY4" fmla="*/ 634997 h 1691385"/>
              <a:gd name="connsiteX5" fmla="*/ 1667567 w 3718620"/>
              <a:gd name="connsiteY5" fmla="*/ 69850 h 1691385"/>
              <a:gd name="connsiteX6" fmla="*/ 474204 w 3718620"/>
              <a:gd name="connsiteY6" fmla="*/ 1347788 h 1691385"/>
              <a:gd name="connsiteX7" fmla="*/ 201945 w 3718620"/>
              <a:gd name="connsiteY7" fmla="*/ 1623217 h 1691385"/>
              <a:gd name="connsiteX8" fmla="*/ 75738 w 3718620"/>
              <a:gd name="connsiteY8" fmla="*/ 1534322 h 1691385"/>
              <a:gd name="connsiteX0" fmla="*/ 67772 w 3710654"/>
              <a:gd name="connsiteY0" fmla="*/ 1534322 h 1668499"/>
              <a:gd name="connsiteX1" fmla="*/ 1380638 w 3710654"/>
              <a:gd name="connsiteY1" fmla="*/ 0 h 1668499"/>
              <a:gd name="connsiteX2" fmla="*/ 3583651 w 3710654"/>
              <a:gd name="connsiteY2" fmla="*/ 0 h 1668499"/>
              <a:gd name="connsiteX3" fmla="*/ 3710654 w 3710654"/>
              <a:gd name="connsiteY3" fmla="*/ 127003 h 1668499"/>
              <a:gd name="connsiteX4" fmla="*/ 3710654 w 3710654"/>
              <a:gd name="connsiteY4" fmla="*/ 634997 h 1668499"/>
              <a:gd name="connsiteX5" fmla="*/ 1659601 w 3710654"/>
              <a:gd name="connsiteY5" fmla="*/ 69850 h 1668499"/>
              <a:gd name="connsiteX6" fmla="*/ 466238 w 3710654"/>
              <a:gd name="connsiteY6" fmla="*/ 1347788 h 1668499"/>
              <a:gd name="connsiteX7" fmla="*/ 193979 w 3710654"/>
              <a:gd name="connsiteY7" fmla="*/ 1623217 h 1668499"/>
              <a:gd name="connsiteX8" fmla="*/ 67772 w 3710654"/>
              <a:gd name="connsiteY8" fmla="*/ 1534322 h 1668499"/>
              <a:gd name="connsiteX0" fmla="*/ 64136 w 3733212"/>
              <a:gd name="connsiteY0" fmla="*/ 1510510 h 1653336"/>
              <a:gd name="connsiteX1" fmla="*/ 1403196 w 3733212"/>
              <a:gd name="connsiteY1" fmla="*/ 0 h 1653336"/>
              <a:gd name="connsiteX2" fmla="*/ 3606209 w 3733212"/>
              <a:gd name="connsiteY2" fmla="*/ 0 h 1653336"/>
              <a:gd name="connsiteX3" fmla="*/ 3733212 w 3733212"/>
              <a:gd name="connsiteY3" fmla="*/ 127003 h 1653336"/>
              <a:gd name="connsiteX4" fmla="*/ 3733212 w 3733212"/>
              <a:gd name="connsiteY4" fmla="*/ 634997 h 1653336"/>
              <a:gd name="connsiteX5" fmla="*/ 1682159 w 3733212"/>
              <a:gd name="connsiteY5" fmla="*/ 69850 h 1653336"/>
              <a:gd name="connsiteX6" fmla="*/ 488796 w 3733212"/>
              <a:gd name="connsiteY6" fmla="*/ 1347788 h 1653336"/>
              <a:gd name="connsiteX7" fmla="*/ 216537 w 3733212"/>
              <a:gd name="connsiteY7" fmla="*/ 1623217 h 1653336"/>
              <a:gd name="connsiteX8" fmla="*/ 64136 w 3733212"/>
              <a:gd name="connsiteY8" fmla="*/ 1510510 h 1653336"/>
              <a:gd name="connsiteX0" fmla="*/ 3429 w 3672505"/>
              <a:gd name="connsiteY0" fmla="*/ 1510510 h 1632613"/>
              <a:gd name="connsiteX1" fmla="*/ 1342489 w 3672505"/>
              <a:gd name="connsiteY1" fmla="*/ 0 h 1632613"/>
              <a:gd name="connsiteX2" fmla="*/ 3545502 w 3672505"/>
              <a:gd name="connsiteY2" fmla="*/ 0 h 1632613"/>
              <a:gd name="connsiteX3" fmla="*/ 3672505 w 3672505"/>
              <a:gd name="connsiteY3" fmla="*/ 127003 h 1632613"/>
              <a:gd name="connsiteX4" fmla="*/ 3672505 w 3672505"/>
              <a:gd name="connsiteY4" fmla="*/ 634997 h 1632613"/>
              <a:gd name="connsiteX5" fmla="*/ 1621452 w 3672505"/>
              <a:gd name="connsiteY5" fmla="*/ 69850 h 1632613"/>
              <a:gd name="connsiteX6" fmla="*/ 428089 w 3672505"/>
              <a:gd name="connsiteY6" fmla="*/ 1347788 h 1632613"/>
              <a:gd name="connsiteX7" fmla="*/ 155830 w 3672505"/>
              <a:gd name="connsiteY7" fmla="*/ 1623217 h 1632613"/>
              <a:gd name="connsiteX8" fmla="*/ 3429 w 3672505"/>
              <a:gd name="connsiteY8" fmla="*/ 1510510 h 1632613"/>
              <a:gd name="connsiteX0" fmla="*/ 5165 w 3674241"/>
              <a:gd name="connsiteY0" fmla="*/ 1510510 h 1588759"/>
              <a:gd name="connsiteX1" fmla="*/ 1344225 w 3674241"/>
              <a:gd name="connsiteY1" fmla="*/ 0 h 1588759"/>
              <a:gd name="connsiteX2" fmla="*/ 3547238 w 3674241"/>
              <a:gd name="connsiteY2" fmla="*/ 0 h 1588759"/>
              <a:gd name="connsiteX3" fmla="*/ 3674241 w 3674241"/>
              <a:gd name="connsiteY3" fmla="*/ 127003 h 1588759"/>
              <a:gd name="connsiteX4" fmla="*/ 3674241 w 3674241"/>
              <a:gd name="connsiteY4" fmla="*/ 634997 h 1588759"/>
              <a:gd name="connsiteX5" fmla="*/ 1623188 w 3674241"/>
              <a:gd name="connsiteY5" fmla="*/ 69850 h 1588759"/>
              <a:gd name="connsiteX6" fmla="*/ 429825 w 3674241"/>
              <a:gd name="connsiteY6" fmla="*/ 1347788 h 1588759"/>
              <a:gd name="connsiteX7" fmla="*/ 93272 w 3674241"/>
              <a:gd name="connsiteY7" fmla="*/ 1577974 h 1588759"/>
              <a:gd name="connsiteX8" fmla="*/ 5165 w 3674241"/>
              <a:gd name="connsiteY8" fmla="*/ 1510510 h 1588759"/>
              <a:gd name="connsiteX0" fmla="*/ 7522 w 3676598"/>
              <a:gd name="connsiteY0" fmla="*/ 1510510 h 1627269"/>
              <a:gd name="connsiteX1" fmla="*/ 1346582 w 3676598"/>
              <a:gd name="connsiteY1" fmla="*/ 0 h 1627269"/>
              <a:gd name="connsiteX2" fmla="*/ 3549595 w 3676598"/>
              <a:gd name="connsiteY2" fmla="*/ 0 h 1627269"/>
              <a:gd name="connsiteX3" fmla="*/ 3676598 w 3676598"/>
              <a:gd name="connsiteY3" fmla="*/ 127003 h 1627269"/>
              <a:gd name="connsiteX4" fmla="*/ 3676598 w 3676598"/>
              <a:gd name="connsiteY4" fmla="*/ 634997 h 1627269"/>
              <a:gd name="connsiteX5" fmla="*/ 1625545 w 3676598"/>
              <a:gd name="connsiteY5" fmla="*/ 69850 h 1627269"/>
              <a:gd name="connsiteX6" fmla="*/ 432182 w 3676598"/>
              <a:gd name="connsiteY6" fmla="*/ 1347788 h 1627269"/>
              <a:gd name="connsiteX7" fmla="*/ 95629 w 3676598"/>
              <a:gd name="connsiteY7" fmla="*/ 1577974 h 1627269"/>
              <a:gd name="connsiteX8" fmla="*/ 7522 w 3676598"/>
              <a:gd name="connsiteY8" fmla="*/ 1510510 h 1627269"/>
              <a:gd name="connsiteX0" fmla="*/ 7522 w 3676598"/>
              <a:gd name="connsiteY0" fmla="*/ 1510510 h 1627269"/>
              <a:gd name="connsiteX1" fmla="*/ 1346582 w 3676598"/>
              <a:gd name="connsiteY1" fmla="*/ 0 h 1627269"/>
              <a:gd name="connsiteX2" fmla="*/ 3549595 w 3676598"/>
              <a:gd name="connsiteY2" fmla="*/ 0 h 1627269"/>
              <a:gd name="connsiteX3" fmla="*/ 3676598 w 3676598"/>
              <a:gd name="connsiteY3" fmla="*/ 127003 h 1627269"/>
              <a:gd name="connsiteX4" fmla="*/ 3676598 w 3676598"/>
              <a:gd name="connsiteY4" fmla="*/ 634997 h 1627269"/>
              <a:gd name="connsiteX5" fmla="*/ 1625545 w 3676598"/>
              <a:gd name="connsiteY5" fmla="*/ 69850 h 1627269"/>
              <a:gd name="connsiteX6" fmla="*/ 432182 w 3676598"/>
              <a:gd name="connsiteY6" fmla="*/ 1347788 h 1627269"/>
              <a:gd name="connsiteX7" fmla="*/ 95629 w 3676598"/>
              <a:gd name="connsiteY7" fmla="*/ 1577974 h 1627269"/>
              <a:gd name="connsiteX8" fmla="*/ 7522 w 3676598"/>
              <a:gd name="connsiteY8" fmla="*/ 1510510 h 1627269"/>
              <a:gd name="connsiteX0" fmla="*/ 7522 w 3676598"/>
              <a:gd name="connsiteY0" fmla="*/ 1510510 h 1627269"/>
              <a:gd name="connsiteX1" fmla="*/ 1346582 w 3676598"/>
              <a:gd name="connsiteY1" fmla="*/ 0 h 1627269"/>
              <a:gd name="connsiteX2" fmla="*/ 3549595 w 3676598"/>
              <a:gd name="connsiteY2" fmla="*/ 0 h 1627269"/>
              <a:gd name="connsiteX3" fmla="*/ 3676598 w 3676598"/>
              <a:gd name="connsiteY3" fmla="*/ 127003 h 1627269"/>
              <a:gd name="connsiteX4" fmla="*/ 3676598 w 3676598"/>
              <a:gd name="connsiteY4" fmla="*/ 634997 h 1627269"/>
              <a:gd name="connsiteX5" fmla="*/ 1625545 w 3676598"/>
              <a:gd name="connsiteY5" fmla="*/ 69850 h 1627269"/>
              <a:gd name="connsiteX6" fmla="*/ 95629 w 3676598"/>
              <a:gd name="connsiteY6" fmla="*/ 1577974 h 1627269"/>
              <a:gd name="connsiteX7" fmla="*/ 7522 w 3676598"/>
              <a:gd name="connsiteY7" fmla="*/ 1510510 h 1627269"/>
              <a:gd name="connsiteX0" fmla="*/ 8107 w 3677183"/>
              <a:gd name="connsiteY0" fmla="*/ 1510510 h 1613959"/>
              <a:gd name="connsiteX1" fmla="*/ 1347167 w 3677183"/>
              <a:gd name="connsiteY1" fmla="*/ 0 h 1613959"/>
              <a:gd name="connsiteX2" fmla="*/ 3550180 w 3677183"/>
              <a:gd name="connsiteY2" fmla="*/ 0 h 1613959"/>
              <a:gd name="connsiteX3" fmla="*/ 3677183 w 3677183"/>
              <a:gd name="connsiteY3" fmla="*/ 127003 h 1613959"/>
              <a:gd name="connsiteX4" fmla="*/ 3677183 w 3677183"/>
              <a:gd name="connsiteY4" fmla="*/ 634997 h 1613959"/>
              <a:gd name="connsiteX5" fmla="*/ 1626130 w 3677183"/>
              <a:gd name="connsiteY5" fmla="*/ 69850 h 1613959"/>
              <a:gd name="connsiteX6" fmla="*/ 96214 w 3677183"/>
              <a:gd name="connsiteY6" fmla="*/ 1577974 h 1613959"/>
              <a:gd name="connsiteX7" fmla="*/ 8107 w 3677183"/>
              <a:gd name="connsiteY7" fmla="*/ 1510510 h 1613959"/>
              <a:gd name="connsiteX0" fmla="*/ 1161 w 3670237"/>
              <a:gd name="connsiteY0" fmla="*/ 1510510 h 1592392"/>
              <a:gd name="connsiteX1" fmla="*/ 1340221 w 3670237"/>
              <a:gd name="connsiteY1" fmla="*/ 0 h 1592392"/>
              <a:gd name="connsiteX2" fmla="*/ 3543234 w 3670237"/>
              <a:gd name="connsiteY2" fmla="*/ 0 h 1592392"/>
              <a:gd name="connsiteX3" fmla="*/ 3670237 w 3670237"/>
              <a:gd name="connsiteY3" fmla="*/ 127003 h 1592392"/>
              <a:gd name="connsiteX4" fmla="*/ 3670237 w 3670237"/>
              <a:gd name="connsiteY4" fmla="*/ 634997 h 1592392"/>
              <a:gd name="connsiteX5" fmla="*/ 1619184 w 3670237"/>
              <a:gd name="connsiteY5" fmla="*/ 69850 h 1592392"/>
              <a:gd name="connsiteX6" fmla="*/ 89268 w 3670237"/>
              <a:gd name="connsiteY6" fmla="*/ 1577974 h 1592392"/>
              <a:gd name="connsiteX7" fmla="*/ 1161 w 3670237"/>
              <a:gd name="connsiteY7" fmla="*/ 1510510 h 1592392"/>
              <a:gd name="connsiteX0" fmla="*/ 1690 w 3656479"/>
              <a:gd name="connsiteY0" fmla="*/ 1517654 h 1594114"/>
              <a:gd name="connsiteX1" fmla="*/ 1326463 w 3656479"/>
              <a:gd name="connsiteY1" fmla="*/ 0 h 1594114"/>
              <a:gd name="connsiteX2" fmla="*/ 3529476 w 3656479"/>
              <a:gd name="connsiteY2" fmla="*/ 0 h 1594114"/>
              <a:gd name="connsiteX3" fmla="*/ 3656479 w 3656479"/>
              <a:gd name="connsiteY3" fmla="*/ 127003 h 1594114"/>
              <a:gd name="connsiteX4" fmla="*/ 3656479 w 3656479"/>
              <a:gd name="connsiteY4" fmla="*/ 634997 h 1594114"/>
              <a:gd name="connsiteX5" fmla="*/ 1605426 w 3656479"/>
              <a:gd name="connsiteY5" fmla="*/ 69850 h 1594114"/>
              <a:gd name="connsiteX6" fmla="*/ 75510 w 3656479"/>
              <a:gd name="connsiteY6" fmla="*/ 1577974 h 1594114"/>
              <a:gd name="connsiteX7" fmla="*/ 1690 w 3656479"/>
              <a:gd name="connsiteY7" fmla="*/ 1517654 h 1594114"/>
              <a:gd name="connsiteX0" fmla="*/ 12621 w 3667410"/>
              <a:gd name="connsiteY0" fmla="*/ 1517654 h 1594656"/>
              <a:gd name="connsiteX1" fmla="*/ 1337394 w 3667410"/>
              <a:gd name="connsiteY1" fmla="*/ 0 h 1594656"/>
              <a:gd name="connsiteX2" fmla="*/ 3540407 w 3667410"/>
              <a:gd name="connsiteY2" fmla="*/ 0 h 1594656"/>
              <a:gd name="connsiteX3" fmla="*/ 3667410 w 3667410"/>
              <a:gd name="connsiteY3" fmla="*/ 127003 h 1594656"/>
              <a:gd name="connsiteX4" fmla="*/ 3667410 w 3667410"/>
              <a:gd name="connsiteY4" fmla="*/ 634997 h 1594656"/>
              <a:gd name="connsiteX5" fmla="*/ 1616357 w 3667410"/>
              <a:gd name="connsiteY5" fmla="*/ 69850 h 1594656"/>
              <a:gd name="connsiteX6" fmla="*/ 86441 w 3667410"/>
              <a:gd name="connsiteY6" fmla="*/ 1577974 h 1594656"/>
              <a:gd name="connsiteX7" fmla="*/ 12621 w 3667410"/>
              <a:gd name="connsiteY7" fmla="*/ 1517654 h 1594656"/>
              <a:gd name="connsiteX0" fmla="*/ 10718 w 3665507"/>
              <a:gd name="connsiteY0" fmla="*/ 1517654 h 1598887"/>
              <a:gd name="connsiteX1" fmla="*/ 1335491 w 3665507"/>
              <a:gd name="connsiteY1" fmla="*/ 0 h 1598887"/>
              <a:gd name="connsiteX2" fmla="*/ 3538504 w 3665507"/>
              <a:gd name="connsiteY2" fmla="*/ 0 h 1598887"/>
              <a:gd name="connsiteX3" fmla="*/ 3665507 w 3665507"/>
              <a:gd name="connsiteY3" fmla="*/ 127003 h 1598887"/>
              <a:gd name="connsiteX4" fmla="*/ 3665507 w 3665507"/>
              <a:gd name="connsiteY4" fmla="*/ 634997 h 1598887"/>
              <a:gd name="connsiteX5" fmla="*/ 1614454 w 3665507"/>
              <a:gd name="connsiteY5" fmla="*/ 69850 h 1598887"/>
              <a:gd name="connsiteX6" fmla="*/ 84538 w 3665507"/>
              <a:gd name="connsiteY6" fmla="*/ 1577974 h 1598887"/>
              <a:gd name="connsiteX7" fmla="*/ 10718 w 3665507"/>
              <a:gd name="connsiteY7" fmla="*/ 1517654 h 1598887"/>
              <a:gd name="connsiteX0" fmla="*/ 10718 w 3665507"/>
              <a:gd name="connsiteY0" fmla="*/ 1517654 h 1598887"/>
              <a:gd name="connsiteX1" fmla="*/ 1502179 w 3665507"/>
              <a:gd name="connsiteY1" fmla="*/ 4763 h 1598887"/>
              <a:gd name="connsiteX2" fmla="*/ 3538504 w 3665507"/>
              <a:gd name="connsiteY2" fmla="*/ 0 h 1598887"/>
              <a:gd name="connsiteX3" fmla="*/ 3665507 w 3665507"/>
              <a:gd name="connsiteY3" fmla="*/ 127003 h 1598887"/>
              <a:gd name="connsiteX4" fmla="*/ 3665507 w 3665507"/>
              <a:gd name="connsiteY4" fmla="*/ 634997 h 1598887"/>
              <a:gd name="connsiteX5" fmla="*/ 1614454 w 3665507"/>
              <a:gd name="connsiteY5" fmla="*/ 69850 h 1598887"/>
              <a:gd name="connsiteX6" fmla="*/ 84538 w 3665507"/>
              <a:gd name="connsiteY6" fmla="*/ 1577974 h 1598887"/>
              <a:gd name="connsiteX7" fmla="*/ 10718 w 3665507"/>
              <a:gd name="connsiteY7" fmla="*/ 1517654 h 1598887"/>
              <a:gd name="connsiteX0" fmla="*/ 10718 w 3665507"/>
              <a:gd name="connsiteY0" fmla="*/ 2408242 h 2489475"/>
              <a:gd name="connsiteX1" fmla="*/ 1502179 w 3665507"/>
              <a:gd name="connsiteY1" fmla="*/ 895351 h 2489475"/>
              <a:gd name="connsiteX2" fmla="*/ 1543017 w 3665507"/>
              <a:gd name="connsiteY2" fmla="*/ 0 h 2489475"/>
              <a:gd name="connsiteX3" fmla="*/ 3665507 w 3665507"/>
              <a:gd name="connsiteY3" fmla="*/ 1017591 h 2489475"/>
              <a:gd name="connsiteX4" fmla="*/ 3665507 w 3665507"/>
              <a:gd name="connsiteY4" fmla="*/ 1525585 h 2489475"/>
              <a:gd name="connsiteX5" fmla="*/ 1614454 w 3665507"/>
              <a:gd name="connsiteY5" fmla="*/ 960438 h 2489475"/>
              <a:gd name="connsiteX6" fmla="*/ 84538 w 3665507"/>
              <a:gd name="connsiteY6" fmla="*/ 2468562 h 2489475"/>
              <a:gd name="connsiteX7" fmla="*/ 10718 w 3665507"/>
              <a:gd name="connsiteY7" fmla="*/ 2408242 h 2489475"/>
              <a:gd name="connsiteX0" fmla="*/ 10718 w 3665507"/>
              <a:gd name="connsiteY0" fmla="*/ 2408242 h 2489475"/>
              <a:gd name="connsiteX1" fmla="*/ 1502179 w 3665507"/>
              <a:gd name="connsiteY1" fmla="*/ 895351 h 2489475"/>
              <a:gd name="connsiteX2" fmla="*/ 1543017 w 3665507"/>
              <a:gd name="connsiteY2" fmla="*/ 0 h 2489475"/>
              <a:gd name="connsiteX3" fmla="*/ 1717644 w 3665507"/>
              <a:gd name="connsiteY3" fmla="*/ 298454 h 2489475"/>
              <a:gd name="connsiteX4" fmla="*/ 3665507 w 3665507"/>
              <a:gd name="connsiteY4" fmla="*/ 1525585 h 2489475"/>
              <a:gd name="connsiteX5" fmla="*/ 1614454 w 3665507"/>
              <a:gd name="connsiteY5" fmla="*/ 960438 h 2489475"/>
              <a:gd name="connsiteX6" fmla="*/ 84538 w 3665507"/>
              <a:gd name="connsiteY6" fmla="*/ 2468562 h 2489475"/>
              <a:gd name="connsiteX7" fmla="*/ 10718 w 3665507"/>
              <a:gd name="connsiteY7" fmla="*/ 2408242 h 2489475"/>
              <a:gd name="connsiteX0" fmla="*/ 10718 w 1717644"/>
              <a:gd name="connsiteY0" fmla="*/ 2408242 h 2489475"/>
              <a:gd name="connsiteX1" fmla="*/ 1502179 w 1717644"/>
              <a:gd name="connsiteY1" fmla="*/ 895351 h 2489475"/>
              <a:gd name="connsiteX2" fmla="*/ 1543017 w 1717644"/>
              <a:gd name="connsiteY2" fmla="*/ 0 h 2489475"/>
              <a:gd name="connsiteX3" fmla="*/ 1717644 w 1717644"/>
              <a:gd name="connsiteY3" fmla="*/ 298454 h 2489475"/>
              <a:gd name="connsiteX4" fmla="*/ 1684307 w 1717644"/>
              <a:gd name="connsiteY4" fmla="*/ 754060 h 2489475"/>
              <a:gd name="connsiteX5" fmla="*/ 1614454 w 1717644"/>
              <a:gd name="connsiteY5" fmla="*/ 960438 h 2489475"/>
              <a:gd name="connsiteX6" fmla="*/ 84538 w 1717644"/>
              <a:gd name="connsiteY6" fmla="*/ 2468562 h 2489475"/>
              <a:gd name="connsiteX7" fmla="*/ 10718 w 1717644"/>
              <a:gd name="connsiteY7" fmla="*/ 2408242 h 2489475"/>
              <a:gd name="connsiteX0" fmla="*/ 10718 w 1717644"/>
              <a:gd name="connsiteY0" fmla="*/ 2159828 h 2241061"/>
              <a:gd name="connsiteX1" fmla="*/ 1502179 w 1717644"/>
              <a:gd name="connsiteY1" fmla="*/ 646937 h 2241061"/>
              <a:gd name="connsiteX2" fmla="*/ 1538254 w 1717644"/>
              <a:gd name="connsiteY2" fmla="*/ 3999 h 2241061"/>
              <a:gd name="connsiteX3" fmla="*/ 1717644 w 1717644"/>
              <a:gd name="connsiteY3" fmla="*/ 50040 h 2241061"/>
              <a:gd name="connsiteX4" fmla="*/ 1684307 w 1717644"/>
              <a:gd name="connsiteY4" fmla="*/ 505646 h 2241061"/>
              <a:gd name="connsiteX5" fmla="*/ 1614454 w 1717644"/>
              <a:gd name="connsiteY5" fmla="*/ 712024 h 2241061"/>
              <a:gd name="connsiteX6" fmla="*/ 84538 w 1717644"/>
              <a:gd name="connsiteY6" fmla="*/ 2220148 h 2241061"/>
              <a:gd name="connsiteX7" fmla="*/ 10718 w 1717644"/>
              <a:gd name="connsiteY7" fmla="*/ 2159828 h 2241061"/>
              <a:gd name="connsiteX0" fmla="*/ 10718 w 1717644"/>
              <a:gd name="connsiteY0" fmla="*/ 2135941 h 2217174"/>
              <a:gd name="connsiteX1" fmla="*/ 1502179 w 1717644"/>
              <a:gd name="connsiteY1" fmla="*/ 623050 h 2217174"/>
              <a:gd name="connsiteX2" fmla="*/ 1545398 w 1717644"/>
              <a:gd name="connsiteY2" fmla="*/ 49168 h 2217174"/>
              <a:gd name="connsiteX3" fmla="*/ 1717644 w 1717644"/>
              <a:gd name="connsiteY3" fmla="*/ 26153 h 2217174"/>
              <a:gd name="connsiteX4" fmla="*/ 1684307 w 1717644"/>
              <a:gd name="connsiteY4" fmla="*/ 481759 h 2217174"/>
              <a:gd name="connsiteX5" fmla="*/ 1614454 w 1717644"/>
              <a:gd name="connsiteY5" fmla="*/ 688137 h 2217174"/>
              <a:gd name="connsiteX6" fmla="*/ 84538 w 1717644"/>
              <a:gd name="connsiteY6" fmla="*/ 2196261 h 2217174"/>
              <a:gd name="connsiteX7" fmla="*/ 10718 w 1717644"/>
              <a:gd name="connsiteY7" fmla="*/ 2135941 h 2217174"/>
              <a:gd name="connsiteX0" fmla="*/ 10718 w 1686688"/>
              <a:gd name="connsiteY0" fmla="*/ 2113897 h 2195130"/>
              <a:gd name="connsiteX1" fmla="*/ 1502179 w 1686688"/>
              <a:gd name="connsiteY1" fmla="*/ 601006 h 2195130"/>
              <a:gd name="connsiteX2" fmla="*/ 1545398 w 1686688"/>
              <a:gd name="connsiteY2" fmla="*/ 27124 h 2195130"/>
              <a:gd name="connsiteX3" fmla="*/ 1686688 w 1686688"/>
              <a:gd name="connsiteY3" fmla="*/ 32684 h 2195130"/>
              <a:gd name="connsiteX4" fmla="*/ 1684307 w 1686688"/>
              <a:gd name="connsiteY4" fmla="*/ 459715 h 2195130"/>
              <a:gd name="connsiteX5" fmla="*/ 1614454 w 1686688"/>
              <a:gd name="connsiteY5" fmla="*/ 666093 h 2195130"/>
              <a:gd name="connsiteX6" fmla="*/ 84538 w 1686688"/>
              <a:gd name="connsiteY6" fmla="*/ 2174217 h 2195130"/>
              <a:gd name="connsiteX7" fmla="*/ 10718 w 1686688"/>
              <a:gd name="connsiteY7" fmla="*/ 2113897 h 2195130"/>
              <a:gd name="connsiteX0" fmla="*/ 10718 w 1686688"/>
              <a:gd name="connsiteY0" fmla="*/ 2142438 h 2223671"/>
              <a:gd name="connsiteX1" fmla="*/ 1502179 w 1686688"/>
              <a:gd name="connsiteY1" fmla="*/ 629547 h 2223671"/>
              <a:gd name="connsiteX2" fmla="*/ 1545398 w 1686688"/>
              <a:gd name="connsiteY2" fmla="*/ 55665 h 2223671"/>
              <a:gd name="connsiteX3" fmla="*/ 1686688 w 1686688"/>
              <a:gd name="connsiteY3" fmla="*/ 61225 h 2223671"/>
              <a:gd name="connsiteX4" fmla="*/ 1684307 w 1686688"/>
              <a:gd name="connsiteY4" fmla="*/ 488256 h 2223671"/>
              <a:gd name="connsiteX5" fmla="*/ 1614454 w 1686688"/>
              <a:gd name="connsiteY5" fmla="*/ 694634 h 2223671"/>
              <a:gd name="connsiteX6" fmla="*/ 84538 w 1686688"/>
              <a:gd name="connsiteY6" fmla="*/ 2202758 h 2223671"/>
              <a:gd name="connsiteX7" fmla="*/ 10718 w 1686688"/>
              <a:gd name="connsiteY7" fmla="*/ 2142438 h 2223671"/>
              <a:gd name="connsiteX0" fmla="*/ 10718 w 1686688"/>
              <a:gd name="connsiteY0" fmla="*/ 2162380 h 2243613"/>
              <a:gd name="connsiteX1" fmla="*/ 1502179 w 1686688"/>
              <a:gd name="connsiteY1" fmla="*/ 649489 h 2243613"/>
              <a:gd name="connsiteX2" fmla="*/ 1545398 w 1686688"/>
              <a:gd name="connsiteY2" fmla="*/ 75607 h 2243613"/>
              <a:gd name="connsiteX3" fmla="*/ 1686688 w 1686688"/>
              <a:gd name="connsiteY3" fmla="*/ 81167 h 2243613"/>
              <a:gd name="connsiteX4" fmla="*/ 1684307 w 1686688"/>
              <a:gd name="connsiteY4" fmla="*/ 508198 h 2243613"/>
              <a:gd name="connsiteX5" fmla="*/ 1614454 w 1686688"/>
              <a:gd name="connsiteY5" fmla="*/ 714576 h 2243613"/>
              <a:gd name="connsiteX6" fmla="*/ 84538 w 1686688"/>
              <a:gd name="connsiteY6" fmla="*/ 2222700 h 2243613"/>
              <a:gd name="connsiteX7" fmla="*/ 10718 w 1686688"/>
              <a:gd name="connsiteY7" fmla="*/ 2162380 h 2243613"/>
              <a:gd name="connsiteX0" fmla="*/ 10718 w 1686688"/>
              <a:gd name="connsiteY0" fmla="*/ 2150246 h 2231479"/>
              <a:gd name="connsiteX1" fmla="*/ 1502179 w 1686688"/>
              <a:gd name="connsiteY1" fmla="*/ 637355 h 2231479"/>
              <a:gd name="connsiteX2" fmla="*/ 1545398 w 1686688"/>
              <a:gd name="connsiteY2" fmla="*/ 63473 h 2231479"/>
              <a:gd name="connsiteX3" fmla="*/ 1686688 w 1686688"/>
              <a:gd name="connsiteY3" fmla="*/ 69033 h 2231479"/>
              <a:gd name="connsiteX4" fmla="*/ 1684307 w 1686688"/>
              <a:gd name="connsiteY4" fmla="*/ 496064 h 2231479"/>
              <a:gd name="connsiteX5" fmla="*/ 1614454 w 1686688"/>
              <a:gd name="connsiteY5" fmla="*/ 702442 h 2231479"/>
              <a:gd name="connsiteX6" fmla="*/ 84538 w 1686688"/>
              <a:gd name="connsiteY6" fmla="*/ 2210566 h 2231479"/>
              <a:gd name="connsiteX7" fmla="*/ 10718 w 1686688"/>
              <a:gd name="connsiteY7" fmla="*/ 2150246 h 2231479"/>
              <a:gd name="connsiteX0" fmla="*/ 10718 w 1686688"/>
              <a:gd name="connsiteY0" fmla="*/ 2131670 h 2212903"/>
              <a:gd name="connsiteX1" fmla="*/ 1502179 w 1686688"/>
              <a:gd name="connsiteY1" fmla="*/ 618779 h 2212903"/>
              <a:gd name="connsiteX2" fmla="*/ 1545398 w 1686688"/>
              <a:gd name="connsiteY2" fmla="*/ 44897 h 2212903"/>
              <a:gd name="connsiteX3" fmla="*/ 1686688 w 1686688"/>
              <a:gd name="connsiteY3" fmla="*/ 50457 h 2212903"/>
              <a:gd name="connsiteX4" fmla="*/ 1684307 w 1686688"/>
              <a:gd name="connsiteY4" fmla="*/ 477488 h 2212903"/>
              <a:gd name="connsiteX5" fmla="*/ 1614454 w 1686688"/>
              <a:gd name="connsiteY5" fmla="*/ 683866 h 2212903"/>
              <a:gd name="connsiteX6" fmla="*/ 84538 w 1686688"/>
              <a:gd name="connsiteY6" fmla="*/ 2191990 h 2212903"/>
              <a:gd name="connsiteX7" fmla="*/ 10718 w 1686688"/>
              <a:gd name="connsiteY7" fmla="*/ 2131670 h 2212903"/>
              <a:gd name="connsiteX0" fmla="*/ 10718 w 1686688"/>
              <a:gd name="connsiteY0" fmla="*/ 2130810 h 2212043"/>
              <a:gd name="connsiteX1" fmla="*/ 1502179 w 1686688"/>
              <a:gd name="connsiteY1" fmla="*/ 617919 h 2212043"/>
              <a:gd name="connsiteX2" fmla="*/ 1562067 w 1686688"/>
              <a:gd name="connsiteY2" fmla="*/ 46418 h 2212043"/>
              <a:gd name="connsiteX3" fmla="*/ 1686688 w 1686688"/>
              <a:gd name="connsiteY3" fmla="*/ 49597 h 2212043"/>
              <a:gd name="connsiteX4" fmla="*/ 1684307 w 1686688"/>
              <a:gd name="connsiteY4" fmla="*/ 476628 h 2212043"/>
              <a:gd name="connsiteX5" fmla="*/ 1614454 w 1686688"/>
              <a:gd name="connsiteY5" fmla="*/ 683006 h 2212043"/>
              <a:gd name="connsiteX6" fmla="*/ 84538 w 1686688"/>
              <a:gd name="connsiteY6" fmla="*/ 2191130 h 2212043"/>
              <a:gd name="connsiteX7" fmla="*/ 10718 w 1686688"/>
              <a:gd name="connsiteY7" fmla="*/ 2130810 h 2212043"/>
              <a:gd name="connsiteX0" fmla="*/ 10718 w 1684327"/>
              <a:gd name="connsiteY0" fmla="*/ 2130810 h 2212043"/>
              <a:gd name="connsiteX1" fmla="*/ 1502179 w 1684327"/>
              <a:gd name="connsiteY1" fmla="*/ 617919 h 2212043"/>
              <a:gd name="connsiteX2" fmla="*/ 1562067 w 1684327"/>
              <a:gd name="connsiteY2" fmla="*/ 46418 h 2212043"/>
              <a:gd name="connsiteX3" fmla="*/ 1662875 w 1684327"/>
              <a:gd name="connsiteY3" fmla="*/ 49597 h 2212043"/>
              <a:gd name="connsiteX4" fmla="*/ 1684307 w 1684327"/>
              <a:gd name="connsiteY4" fmla="*/ 476628 h 2212043"/>
              <a:gd name="connsiteX5" fmla="*/ 1614454 w 1684327"/>
              <a:gd name="connsiteY5" fmla="*/ 683006 h 2212043"/>
              <a:gd name="connsiteX6" fmla="*/ 84538 w 1684327"/>
              <a:gd name="connsiteY6" fmla="*/ 2191130 h 2212043"/>
              <a:gd name="connsiteX7" fmla="*/ 10718 w 1684327"/>
              <a:gd name="connsiteY7" fmla="*/ 2130810 h 2212043"/>
              <a:gd name="connsiteX0" fmla="*/ 10718 w 1664492"/>
              <a:gd name="connsiteY0" fmla="*/ 2130810 h 2212043"/>
              <a:gd name="connsiteX1" fmla="*/ 1502179 w 1664492"/>
              <a:gd name="connsiteY1" fmla="*/ 617919 h 2212043"/>
              <a:gd name="connsiteX2" fmla="*/ 1562067 w 1664492"/>
              <a:gd name="connsiteY2" fmla="*/ 46418 h 2212043"/>
              <a:gd name="connsiteX3" fmla="*/ 1662875 w 1664492"/>
              <a:gd name="connsiteY3" fmla="*/ 49597 h 2212043"/>
              <a:gd name="connsiteX4" fmla="*/ 1660494 w 1664492"/>
              <a:gd name="connsiteY4" fmla="*/ 512346 h 2212043"/>
              <a:gd name="connsiteX5" fmla="*/ 1614454 w 1664492"/>
              <a:gd name="connsiteY5" fmla="*/ 683006 h 2212043"/>
              <a:gd name="connsiteX6" fmla="*/ 84538 w 1664492"/>
              <a:gd name="connsiteY6" fmla="*/ 2191130 h 2212043"/>
              <a:gd name="connsiteX7" fmla="*/ 10718 w 1664492"/>
              <a:gd name="connsiteY7" fmla="*/ 2130810 h 2212043"/>
              <a:gd name="connsiteX0" fmla="*/ 10718 w 1664492"/>
              <a:gd name="connsiteY0" fmla="*/ 2130810 h 2212043"/>
              <a:gd name="connsiteX1" fmla="*/ 1502179 w 1664492"/>
              <a:gd name="connsiteY1" fmla="*/ 617919 h 2212043"/>
              <a:gd name="connsiteX2" fmla="*/ 1562067 w 1664492"/>
              <a:gd name="connsiteY2" fmla="*/ 46418 h 2212043"/>
              <a:gd name="connsiteX3" fmla="*/ 1662875 w 1664492"/>
              <a:gd name="connsiteY3" fmla="*/ 49597 h 2212043"/>
              <a:gd name="connsiteX4" fmla="*/ 1660494 w 1664492"/>
              <a:gd name="connsiteY4" fmla="*/ 512346 h 2212043"/>
              <a:gd name="connsiteX5" fmla="*/ 1614454 w 1664492"/>
              <a:gd name="connsiteY5" fmla="*/ 683006 h 2212043"/>
              <a:gd name="connsiteX6" fmla="*/ 84538 w 1664492"/>
              <a:gd name="connsiteY6" fmla="*/ 2191130 h 2212043"/>
              <a:gd name="connsiteX7" fmla="*/ 10718 w 1664492"/>
              <a:gd name="connsiteY7" fmla="*/ 2130810 h 2212043"/>
              <a:gd name="connsiteX0" fmla="*/ 10718 w 1665962"/>
              <a:gd name="connsiteY0" fmla="*/ 2130810 h 2212043"/>
              <a:gd name="connsiteX1" fmla="*/ 1502179 w 1665962"/>
              <a:gd name="connsiteY1" fmla="*/ 617919 h 2212043"/>
              <a:gd name="connsiteX2" fmla="*/ 1562067 w 1665962"/>
              <a:gd name="connsiteY2" fmla="*/ 46418 h 2212043"/>
              <a:gd name="connsiteX3" fmla="*/ 1662875 w 1665962"/>
              <a:gd name="connsiteY3" fmla="*/ 49597 h 2212043"/>
              <a:gd name="connsiteX4" fmla="*/ 1660494 w 1665962"/>
              <a:gd name="connsiteY4" fmla="*/ 512346 h 2212043"/>
              <a:gd name="connsiteX5" fmla="*/ 1614454 w 1665962"/>
              <a:gd name="connsiteY5" fmla="*/ 683006 h 2212043"/>
              <a:gd name="connsiteX6" fmla="*/ 84538 w 1665962"/>
              <a:gd name="connsiteY6" fmla="*/ 2191130 h 2212043"/>
              <a:gd name="connsiteX7" fmla="*/ 10718 w 1665962"/>
              <a:gd name="connsiteY7" fmla="*/ 2130810 h 2212043"/>
              <a:gd name="connsiteX0" fmla="*/ 10718 w 1662875"/>
              <a:gd name="connsiteY0" fmla="*/ 2130810 h 2212043"/>
              <a:gd name="connsiteX1" fmla="*/ 1502179 w 1662875"/>
              <a:gd name="connsiteY1" fmla="*/ 617919 h 2212043"/>
              <a:gd name="connsiteX2" fmla="*/ 1562067 w 1662875"/>
              <a:gd name="connsiteY2" fmla="*/ 46418 h 2212043"/>
              <a:gd name="connsiteX3" fmla="*/ 1662875 w 1662875"/>
              <a:gd name="connsiteY3" fmla="*/ 49597 h 2212043"/>
              <a:gd name="connsiteX4" fmla="*/ 1660494 w 1662875"/>
              <a:gd name="connsiteY4" fmla="*/ 512346 h 2212043"/>
              <a:gd name="connsiteX5" fmla="*/ 1614454 w 1662875"/>
              <a:gd name="connsiteY5" fmla="*/ 683006 h 2212043"/>
              <a:gd name="connsiteX6" fmla="*/ 84538 w 1662875"/>
              <a:gd name="connsiteY6" fmla="*/ 2191130 h 2212043"/>
              <a:gd name="connsiteX7" fmla="*/ 10718 w 1662875"/>
              <a:gd name="connsiteY7" fmla="*/ 2130810 h 2212043"/>
              <a:gd name="connsiteX0" fmla="*/ 10718 w 1675127"/>
              <a:gd name="connsiteY0" fmla="*/ 2130810 h 2212043"/>
              <a:gd name="connsiteX1" fmla="*/ 1502179 w 1675127"/>
              <a:gd name="connsiteY1" fmla="*/ 617919 h 2212043"/>
              <a:gd name="connsiteX2" fmla="*/ 1562067 w 1675127"/>
              <a:gd name="connsiteY2" fmla="*/ 46418 h 2212043"/>
              <a:gd name="connsiteX3" fmla="*/ 1662875 w 1675127"/>
              <a:gd name="connsiteY3" fmla="*/ 49597 h 2212043"/>
              <a:gd name="connsiteX4" fmla="*/ 1660494 w 1675127"/>
              <a:gd name="connsiteY4" fmla="*/ 512346 h 2212043"/>
              <a:gd name="connsiteX5" fmla="*/ 1614454 w 1675127"/>
              <a:gd name="connsiteY5" fmla="*/ 683006 h 2212043"/>
              <a:gd name="connsiteX6" fmla="*/ 84538 w 1675127"/>
              <a:gd name="connsiteY6" fmla="*/ 2191130 h 2212043"/>
              <a:gd name="connsiteX7" fmla="*/ 10718 w 1675127"/>
              <a:gd name="connsiteY7" fmla="*/ 2130810 h 2212043"/>
              <a:gd name="connsiteX0" fmla="*/ 10718 w 1704684"/>
              <a:gd name="connsiteY0" fmla="*/ 2130810 h 2212043"/>
              <a:gd name="connsiteX1" fmla="*/ 1502179 w 1704684"/>
              <a:gd name="connsiteY1" fmla="*/ 617919 h 2212043"/>
              <a:gd name="connsiteX2" fmla="*/ 1562067 w 1704684"/>
              <a:gd name="connsiteY2" fmla="*/ 46418 h 2212043"/>
              <a:gd name="connsiteX3" fmla="*/ 1662875 w 1704684"/>
              <a:gd name="connsiteY3" fmla="*/ 49597 h 2212043"/>
              <a:gd name="connsiteX4" fmla="*/ 1660494 w 1704684"/>
              <a:gd name="connsiteY4" fmla="*/ 512346 h 2212043"/>
              <a:gd name="connsiteX5" fmla="*/ 1614454 w 1704684"/>
              <a:gd name="connsiteY5" fmla="*/ 683006 h 2212043"/>
              <a:gd name="connsiteX6" fmla="*/ 84538 w 1704684"/>
              <a:gd name="connsiteY6" fmla="*/ 2191130 h 2212043"/>
              <a:gd name="connsiteX7" fmla="*/ 10718 w 1704684"/>
              <a:gd name="connsiteY7" fmla="*/ 2130810 h 2212043"/>
              <a:gd name="connsiteX0" fmla="*/ 10718 w 1675127"/>
              <a:gd name="connsiteY0" fmla="*/ 2130810 h 2212043"/>
              <a:gd name="connsiteX1" fmla="*/ 1502179 w 1675127"/>
              <a:gd name="connsiteY1" fmla="*/ 617919 h 2212043"/>
              <a:gd name="connsiteX2" fmla="*/ 1562067 w 1675127"/>
              <a:gd name="connsiteY2" fmla="*/ 46418 h 2212043"/>
              <a:gd name="connsiteX3" fmla="*/ 1662875 w 1675127"/>
              <a:gd name="connsiteY3" fmla="*/ 49597 h 2212043"/>
              <a:gd name="connsiteX4" fmla="*/ 1660494 w 1675127"/>
              <a:gd name="connsiteY4" fmla="*/ 512346 h 2212043"/>
              <a:gd name="connsiteX5" fmla="*/ 1614454 w 1675127"/>
              <a:gd name="connsiteY5" fmla="*/ 683006 h 2212043"/>
              <a:gd name="connsiteX6" fmla="*/ 84538 w 1675127"/>
              <a:gd name="connsiteY6" fmla="*/ 2191130 h 2212043"/>
              <a:gd name="connsiteX7" fmla="*/ 10718 w 1675127"/>
              <a:gd name="connsiteY7" fmla="*/ 2130810 h 2212043"/>
              <a:gd name="connsiteX0" fmla="*/ 10718 w 1666958"/>
              <a:gd name="connsiteY0" fmla="*/ 2130810 h 2212043"/>
              <a:gd name="connsiteX1" fmla="*/ 1502179 w 1666958"/>
              <a:gd name="connsiteY1" fmla="*/ 617919 h 2212043"/>
              <a:gd name="connsiteX2" fmla="*/ 1562067 w 1666958"/>
              <a:gd name="connsiteY2" fmla="*/ 46418 h 2212043"/>
              <a:gd name="connsiteX3" fmla="*/ 1662875 w 1666958"/>
              <a:gd name="connsiteY3" fmla="*/ 49597 h 2212043"/>
              <a:gd name="connsiteX4" fmla="*/ 1660494 w 1666958"/>
              <a:gd name="connsiteY4" fmla="*/ 512346 h 2212043"/>
              <a:gd name="connsiteX5" fmla="*/ 1614454 w 1666958"/>
              <a:gd name="connsiteY5" fmla="*/ 683006 h 2212043"/>
              <a:gd name="connsiteX6" fmla="*/ 84538 w 1666958"/>
              <a:gd name="connsiteY6" fmla="*/ 2191130 h 2212043"/>
              <a:gd name="connsiteX7" fmla="*/ 10718 w 1666958"/>
              <a:gd name="connsiteY7" fmla="*/ 2130810 h 2212043"/>
              <a:gd name="connsiteX0" fmla="*/ 10718 w 1662875"/>
              <a:gd name="connsiteY0" fmla="*/ 2130810 h 2212043"/>
              <a:gd name="connsiteX1" fmla="*/ 1502179 w 1662875"/>
              <a:gd name="connsiteY1" fmla="*/ 617919 h 2212043"/>
              <a:gd name="connsiteX2" fmla="*/ 1562067 w 1662875"/>
              <a:gd name="connsiteY2" fmla="*/ 46418 h 2212043"/>
              <a:gd name="connsiteX3" fmla="*/ 1662875 w 1662875"/>
              <a:gd name="connsiteY3" fmla="*/ 49597 h 2212043"/>
              <a:gd name="connsiteX4" fmla="*/ 1660494 w 1662875"/>
              <a:gd name="connsiteY4" fmla="*/ 512346 h 2212043"/>
              <a:gd name="connsiteX5" fmla="*/ 1614454 w 1662875"/>
              <a:gd name="connsiteY5" fmla="*/ 683006 h 2212043"/>
              <a:gd name="connsiteX6" fmla="*/ 84538 w 1662875"/>
              <a:gd name="connsiteY6" fmla="*/ 2191130 h 2212043"/>
              <a:gd name="connsiteX7" fmla="*/ 10718 w 1662875"/>
              <a:gd name="connsiteY7" fmla="*/ 2130810 h 2212043"/>
              <a:gd name="connsiteX0" fmla="*/ 10718 w 1662875"/>
              <a:gd name="connsiteY0" fmla="*/ 2130810 h 2212043"/>
              <a:gd name="connsiteX1" fmla="*/ 1502179 w 1662875"/>
              <a:gd name="connsiteY1" fmla="*/ 617919 h 2212043"/>
              <a:gd name="connsiteX2" fmla="*/ 1562067 w 1662875"/>
              <a:gd name="connsiteY2" fmla="*/ 46418 h 2212043"/>
              <a:gd name="connsiteX3" fmla="*/ 1662875 w 1662875"/>
              <a:gd name="connsiteY3" fmla="*/ 49597 h 2212043"/>
              <a:gd name="connsiteX4" fmla="*/ 1660494 w 1662875"/>
              <a:gd name="connsiteY4" fmla="*/ 512346 h 2212043"/>
              <a:gd name="connsiteX5" fmla="*/ 1595404 w 1662875"/>
              <a:gd name="connsiteY5" fmla="*/ 673481 h 2212043"/>
              <a:gd name="connsiteX6" fmla="*/ 84538 w 1662875"/>
              <a:gd name="connsiteY6" fmla="*/ 2191130 h 2212043"/>
              <a:gd name="connsiteX7" fmla="*/ 10718 w 1662875"/>
              <a:gd name="connsiteY7" fmla="*/ 2130810 h 2212043"/>
              <a:gd name="connsiteX0" fmla="*/ 10718 w 1662875"/>
              <a:gd name="connsiteY0" fmla="*/ 2130810 h 2212043"/>
              <a:gd name="connsiteX1" fmla="*/ 1502179 w 1662875"/>
              <a:gd name="connsiteY1" fmla="*/ 617919 h 2212043"/>
              <a:gd name="connsiteX2" fmla="*/ 1562067 w 1662875"/>
              <a:gd name="connsiteY2" fmla="*/ 46418 h 2212043"/>
              <a:gd name="connsiteX3" fmla="*/ 1662875 w 1662875"/>
              <a:gd name="connsiteY3" fmla="*/ 49597 h 2212043"/>
              <a:gd name="connsiteX4" fmla="*/ 1660494 w 1662875"/>
              <a:gd name="connsiteY4" fmla="*/ 512346 h 2212043"/>
              <a:gd name="connsiteX5" fmla="*/ 1595404 w 1662875"/>
              <a:gd name="connsiteY5" fmla="*/ 673481 h 2212043"/>
              <a:gd name="connsiteX6" fmla="*/ 84538 w 1662875"/>
              <a:gd name="connsiteY6" fmla="*/ 2191130 h 2212043"/>
              <a:gd name="connsiteX7" fmla="*/ 10718 w 1662875"/>
              <a:gd name="connsiteY7" fmla="*/ 2130810 h 2212043"/>
              <a:gd name="connsiteX0" fmla="*/ 10718 w 1662875"/>
              <a:gd name="connsiteY0" fmla="*/ 2130810 h 2212043"/>
              <a:gd name="connsiteX1" fmla="*/ 1502179 w 1662875"/>
              <a:gd name="connsiteY1" fmla="*/ 617919 h 2212043"/>
              <a:gd name="connsiteX2" fmla="*/ 1526115 w 1662875"/>
              <a:gd name="connsiteY2" fmla="*/ 394082 h 2212043"/>
              <a:gd name="connsiteX3" fmla="*/ 1562067 w 1662875"/>
              <a:gd name="connsiteY3" fmla="*/ 46418 h 2212043"/>
              <a:gd name="connsiteX4" fmla="*/ 1662875 w 1662875"/>
              <a:gd name="connsiteY4" fmla="*/ 49597 h 2212043"/>
              <a:gd name="connsiteX5" fmla="*/ 1660494 w 1662875"/>
              <a:gd name="connsiteY5" fmla="*/ 512346 h 2212043"/>
              <a:gd name="connsiteX6" fmla="*/ 1595404 w 1662875"/>
              <a:gd name="connsiteY6" fmla="*/ 673481 h 2212043"/>
              <a:gd name="connsiteX7" fmla="*/ 84538 w 1662875"/>
              <a:gd name="connsiteY7" fmla="*/ 2191130 h 2212043"/>
              <a:gd name="connsiteX8" fmla="*/ 10718 w 1662875"/>
              <a:gd name="connsiteY8" fmla="*/ 2130810 h 2212043"/>
              <a:gd name="connsiteX0" fmla="*/ 10718 w 1662875"/>
              <a:gd name="connsiteY0" fmla="*/ 2130810 h 2212043"/>
              <a:gd name="connsiteX1" fmla="*/ 1502179 w 1662875"/>
              <a:gd name="connsiteY1" fmla="*/ 617919 h 2212043"/>
              <a:gd name="connsiteX2" fmla="*/ 1566596 w 1662875"/>
              <a:gd name="connsiteY2" fmla="*/ 496476 h 2212043"/>
              <a:gd name="connsiteX3" fmla="*/ 1562067 w 1662875"/>
              <a:gd name="connsiteY3" fmla="*/ 46418 h 2212043"/>
              <a:gd name="connsiteX4" fmla="*/ 1662875 w 1662875"/>
              <a:gd name="connsiteY4" fmla="*/ 49597 h 2212043"/>
              <a:gd name="connsiteX5" fmla="*/ 1660494 w 1662875"/>
              <a:gd name="connsiteY5" fmla="*/ 512346 h 2212043"/>
              <a:gd name="connsiteX6" fmla="*/ 1595404 w 1662875"/>
              <a:gd name="connsiteY6" fmla="*/ 673481 h 2212043"/>
              <a:gd name="connsiteX7" fmla="*/ 84538 w 1662875"/>
              <a:gd name="connsiteY7" fmla="*/ 2191130 h 2212043"/>
              <a:gd name="connsiteX8" fmla="*/ 10718 w 1662875"/>
              <a:gd name="connsiteY8" fmla="*/ 2130810 h 2212043"/>
              <a:gd name="connsiteX0" fmla="*/ 10718 w 1662875"/>
              <a:gd name="connsiteY0" fmla="*/ 2130810 h 2212043"/>
              <a:gd name="connsiteX1" fmla="*/ 1514085 w 1662875"/>
              <a:gd name="connsiteY1" fmla="*/ 639350 h 2212043"/>
              <a:gd name="connsiteX2" fmla="*/ 1566596 w 1662875"/>
              <a:gd name="connsiteY2" fmla="*/ 496476 h 2212043"/>
              <a:gd name="connsiteX3" fmla="*/ 1562067 w 1662875"/>
              <a:gd name="connsiteY3" fmla="*/ 46418 h 2212043"/>
              <a:gd name="connsiteX4" fmla="*/ 1662875 w 1662875"/>
              <a:gd name="connsiteY4" fmla="*/ 49597 h 2212043"/>
              <a:gd name="connsiteX5" fmla="*/ 1660494 w 1662875"/>
              <a:gd name="connsiteY5" fmla="*/ 512346 h 2212043"/>
              <a:gd name="connsiteX6" fmla="*/ 1595404 w 1662875"/>
              <a:gd name="connsiteY6" fmla="*/ 673481 h 2212043"/>
              <a:gd name="connsiteX7" fmla="*/ 84538 w 1662875"/>
              <a:gd name="connsiteY7" fmla="*/ 2191130 h 2212043"/>
              <a:gd name="connsiteX8" fmla="*/ 10718 w 1662875"/>
              <a:gd name="connsiteY8" fmla="*/ 2130810 h 2212043"/>
              <a:gd name="connsiteX0" fmla="*/ 10718 w 1662875"/>
              <a:gd name="connsiteY0" fmla="*/ 2130810 h 2212043"/>
              <a:gd name="connsiteX1" fmla="*/ 1514085 w 1662875"/>
              <a:gd name="connsiteY1" fmla="*/ 639350 h 2212043"/>
              <a:gd name="connsiteX2" fmla="*/ 1566596 w 1662875"/>
              <a:gd name="connsiteY2" fmla="*/ 496476 h 2212043"/>
              <a:gd name="connsiteX3" fmla="*/ 1562067 w 1662875"/>
              <a:gd name="connsiteY3" fmla="*/ 46418 h 2212043"/>
              <a:gd name="connsiteX4" fmla="*/ 1662875 w 1662875"/>
              <a:gd name="connsiteY4" fmla="*/ 49597 h 2212043"/>
              <a:gd name="connsiteX5" fmla="*/ 1660494 w 1662875"/>
              <a:gd name="connsiteY5" fmla="*/ 512346 h 2212043"/>
              <a:gd name="connsiteX6" fmla="*/ 1595404 w 1662875"/>
              <a:gd name="connsiteY6" fmla="*/ 673481 h 2212043"/>
              <a:gd name="connsiteX7" fmla="*/ 84538 w 1662875"/>
              <a:gd name="connsiteY7" fmla="*/ 2191130 h 2212043"/>
              <a:gd name="connsiteX8" fmla="*/ 10718 w 1662875"/>
              <a:gd name="connsiteY8" fmla="*/ 2130810 h 2212043"/>
              <a:gd name="connsiteX0" fmla="*/ 10223 w 1667142"/>
              <a:gd name="connsiteY0" fmla="*/ 2118904 h 2209166"/>
              <a:gd name="connsiteX1" fmla="*/ 1518352 w 1667142"/>
              <a:gd name="connsiteY1" fmla="*/ 639350 h 2209166"/>
              <a:gd name="connsiteX2" fmla="*/ 1570863 w 1667142"/>
              <a:gd name="connsiteY2" fmla="*/ 496476 h 2209166"/>
              <a:gd name="connsiteX3" fmla="*/ 1566334 w 1667142"/>
              <a:gd name="connsiteY3" fmla="*/ 46418 h 2209166"/>
              <a:gd name="connsiteX4" fmla="*/ 1667142 w 1667142"/>
              <a:gd name="connsiteY4" fmla="*/ 49597 h 2209166"/>
              <a:gd name="connsiteX5" fmla="*/ 1664761 w 1667142"/>
              <a:gd name="connsiteY5" fmla="*/ 512346 h 2209166"/>
              <a:gd name="connsiteX6" fmla="*/ 1599671 w 1667142"/>
              <a:gd name="connsiteY6" fmla="*/ 673481 h 2209166"/>
              <a:gd name="connsiteX7" fmla="*/ 88805 w 1667142"/>
              <a:gd name="connsiteY7" fmla="*/ 2191130 h 2209166"/>
              <a:gd name="connsiteX8" fmla="*/ 10223 w 1667142"/>
              <a:gd name="connsiteY8" fmla="*/ 2118904 h 2209166"/>
              <a:gd name="connsiteX0" fmla="*/ 10223 w 1667142"/>
              <a:gd name="connsiteY0" fmla="*/ 2118904 h 2209166"/>
              <a:gd name="connsiteX1" fmla="*/ 1511208 w 1667142"/>
              <a:gd name="connsiteY1" fmla="*/ 627444 h 2209166"/>
              <a:gd name="connsiteX2" fmla="*/ 1570863 w 1667142"/>
              <a:gd name="connsiteY2" fmla="*/ 496476 h 2209166"/>
              <a:gd name="connsiteX3" fmla="*/ 1566334 w 1667142"/>
              <a:gd name="connsiteY3" fmla="*/ 46418 h 2209166"/>
              <a:gd name="connsiteX4" fmla="*/ 1667142 w 1667142"/>
              <a:gd name="connsiteY4" fmla="*/ 49597 h 2209166"/>
              <a:gd name="connsiteX5" fmla="*/ 1664761 w 1667142"/>
              <a:gd name="connsiteY5" fmla="*/ 512346 h 2209166"/>
              <a:gd name="connsiteX6" fmla="*/ 1599671 w 1667142"/>
              <a:gd name="connsiteY6" fmla="*/ 673481 h 2209166"/>
              <a:gd name="connsiteX7" fmla="*/ 88805 w 1667142"/>
              <a:gd name="connsiteY7" fmla="*/ 2191130 h 2209166"/>
              <a:gd name="connsiteX8" fmla="*/ 10223 w 1667142"/>
              <a:gd name="connsiteY8" fmla="*/ 2118904 h 2209166"/>
              <a:gd name="connsiteX0" fmla="*/ 10223 w 1667142"/>
              <a:gd name="connsiteY0" fmla="*/ 2118904 h 2209166"/>
              <a:gd name="connsiteX1" fmla="*/ 1511208 w 1667142"/>
              <a:gd name="connsiteY1" fmla="*/ 627444 h 2209166"/>
              <a:gd name="connsiteX2" fmla="*/ 1570863 w 1667142"/>
              <a:gd name="connsiteY2" fmla="*/ 496476 h 2209166"/>
              <a:gd name="connsiteX3" fmla="*/ 1566334 w 1667142"/>
              <a:gd name="connsiteY3" fmla="*/ 46418 h 2209166"/>
              <a:gd name="connsiteX4" fmla="*/ 1667142 w 1667142"/>
              <a:gd name="connsiteY4" fmla="*/ 49597 h 2209166"/>
              <a:gd name="connsiteX5" fmla="*/ 1664761 w 1667142"/>
              <a:gd name="connsiteY5" fmla="*/ 512346 h 2209166"/>
              <a:gd name="connsiteX6" fmla="*/ 1599671 w 1667142"/>
              <a:gd name="connsiteY6" fmla="*/ 673481 h 2209166"/>
              <a:gd name="connsiteX7" fmla="*/ 88805 w 1667142"/>
              <a:gd name="connsiteY7" fmla="*/ 2191130 h 2209166"/>
              <a:gd name="connsiteX8" fmla="*/ 10223 w 1667142"/>
              <a:gd name="connsiteY8" fmla="*/ 2118904 h 2209166"/>
              <a:gd name="connsiteX0" fmla="*/ 10223 w 1667142"/>
              <a:gd name="connsiteY0" fmla="*/ 2118904 h 2209166"/>
              <a:gd name="connsiteX1" fmla="*/ 1511208 w 1667142"/>
              <a:gd name="connsiteY1" fmla="*/ 627444 h 2209166"/>
              <a:gd name="connsiteX2" fmla="*/ 1570863 w 1667142"/>
              <a:gd name="connsiteY2" fmla="*/ 496476 h 2209166"/>
              <a:gd name="connsiteX3" fmla="*/ 1566334 w 1667142"/>
              <a:gd name="connsiteY3" fmla="*/ 46418 h 2209166"/>
              <a:gd name="connsiteX4" fmla="*/ 1667142 w 1667142"/>
              <a:gd name="connsiteY4" fmla="*/ 49597 h 2209166"/>
              <a:gd name="connsiteX5" fmla="*/ 1664761 w 1667142"/>
              <a:gd name="connsiteY5" fmla="*/ 512346 h 2209166"/>
              <a:gd name="connsiteX6" fmla="*/ 1599671 w 1667142"/>
              <a:gd name="connsiteY6" fmla="*/ 673481 h 2209166"/>
              <a:gd name="connsiteX7" fmla="*/ 88805 w 1667142"/>
              <a:gd name="connsiteY7" fmla="*/ 2191130 h 2209166"/>
              <a:gd name="connsiteX8" fmla="*/ 10223 w 1667142"/>
              <a:gd name="connsiteY8" fmla="*/ 2118904 h 2209166"/>
              <a:gd name="connsiteX0" fmla="*/ 10223 w 1667142"/>
              <a:gd name="connsiteY0" fmla="*/ 2119929 h 2210191"/>
              <a:gd name="connsiteX1" fmla="*/ 1511208 w 1667142"/>
              <a:gd name="connsiteY1" fmla="*/ 628469 h 2210191"/>
              <a:gd name="connsiteX2" fmla="*/ 1570863 w 1667142"/>
              <a:gd name="connsiteY2" fmla="*/ 497501 h 2210191"/>
              <a:gd name="connsiteX3" fmla="*/ 1566334 w 1667142"/>
              <a:gd name="connsiteY3" fmla="*/ 47443 h 2210191"/>
              <a:gd name="connsiteX4" fmla="*/ 1667142 w 1667142"/>
              <a:gd name="connsiteY4" fmla="*/ 50622 h 2210191"/>
              <a:gd name="connsiteX5" fmla="*/ 1664761 w 1667142"/>
              <a:gd name="connsiteY5" fmla="*/ 513371 h 2210191"/>
              <a:gd name="connsiteX6" fmla="*/ 1599671 w 1667142"/>
              <a:gd name="connsiteY6" fmla="*/ 674506 h 2210191"/>
              <a:gd name="connsiteX7" fmla="*/ 88805 w 1667142"/>
              <a:gd name="connsiteY7" fmla="*/ 2192155 h 2210191"/>
              <a:gd name="connsiteX8" fmla="*/ 10223 w 1667142"/>
              <a:gd name="connsiteY8" fmla="*/ 2119929 h 2210191"/>
              <a:gd name="connsiteX0" fmla="*/ 10223 w 1667142"/>
              <a:gd name="connsiteY0" fmla="*/ 2125769 h 2216031"/>
              <a:gd name="connsiteX1" fmla="*/ 1511208 w 1667142"/>
              <a:gd name="connsiteY1" fmla="*/ 634309 h 2216031"/>
              <a:gd name="connsiteX2" fmla="*/ 1570863 w 1667142"/>
              <a:gd name="connsiteY2" fmla="*/ 503341 h 2216031"/>
              <a:gd name="connsiteX3" fmla="*/ 1566334 w 1667142"/>
              <a:gd name="connsiteY3" fmla="*/ 53283 h 2216031"/>
              <a:gd name="connsiteX4" fmla="*/ 1667142 w 1667142"/>
              <a:gd name="connsiteY4" fmla="*/ 56462 h 2216031"/>
              <a:gd name="connsiteX5" fmla="*/ 1664761 w 1667142"/>
              <a:gd name="connsiteY5" fmla="*/ 519211 h 2216031"/>
              <a:gd name="connsiteX6" fmla="*/ 1599671 w 1667142"/>
              <a:gd name="connsiteY6" fmla="*/ 680346 h 2216031"/>
              <a:gd name="connsiteX7" fmla="*/ 88805 w 1667142"/>
              <a:gd name="connsiteY7" fmla="*/ 2197995 h 2216031"/>
              <a:gd name="connsiteX8" fmla="*/ 10223 w 1667142"/>
              <a:gd name="connsiteY8" fmla="*/ 2125769 h 2216031"/>
              <a:gd name="connsiteX0" fmla="*/ 10223 w 1667142"/>
              <a:gd name="connsiteY0" fmla="*/ 2126753 h 2217015"/>
              <a:gd name="connsiteX1" fmla="*/ 1511208 w 1667142"/>
              <a:gd name="connsiteY1" fmla="*/ 635293 h 2217015"/>
              <a:gd name="connsiteX2" fmla="*/ 1570863 w 1667142"/>
              <a:gd name="connsiteY2" fmla="*/ 504325 h 2217015"/>
              <a:gd name="connsiteX3" fmla="*/ 1571096 w 1667142"/>
              <a:gd name="connsiteY3" fmla="*/ 51886 h 2217015"/>
              <a:gd name="connsiteX4" fmla="*/ 1667142 w 1667142"/>
              <a:gd name="connsiteY4" fmla="*/ 57446 h 2217015"/>
              <a:gd name="connsiteX5" fmla="*/ 1664761 w 1667142"/>
              <a:gd name="connsiteY5" fmla="*/ 520195 h 2217015"/>
              <a:gd name="connsiteX6" fmla="*/ 1599671 w 1667142"/>
              <a:gd name="connsiteY6" fmla="*/ 681330 h 2217015"/>
              <a:gd name="connsiteX7" fmla="*/ 88805 w 1667142"/>
              <a:gd name="connsiteY7" fmla="*/ 2198979 h 2217015"/>
              <a:gd name="connsiteX8" fmla="*/ 10223 w 1667142"/>
              <a:gd name="connsiteY8" fmla="*/ 2126753 h 2217015"/>
              <a:gd name="connsiteX0" fmla="*/ 10223 w 1667142"/>
              <a:gd name="connsiteY0" fmla="*/ 2129153 h 2219415"/>
              <a:gd name="connsiteX1" fmla="*/ 1511208 w 1667142"/>
              <a:gd name="connsiteY1" fmla="*/ 637693 h 2219415"/>
              <a:gd name="connsiteX2" fmla="*/ 1570863 w 1667142"/>
              <a:gd name="connsiteY2" fmla="*/ 506725 h 2219415"/>
              <a:gd name="connsiteX3" fmla="*/ 1571096 w 1667142"/>
              <a:gd name="connsiteY3" fmla="*/ 54286 h 2219415"/>
              <a:gd name="connsiteX4" fmla="*/ 1667142 w 1667142"/>
              <a:gd name="connsiteY4" fmla="*/ 59846 h 2219415"/>
              <a:gd name="connsiteX5" fmla="*/ 1664761 w 1667142"/>
              <a:gd name="connsiteY5" fmla="*/ 522595 h 2219415"/>
              <a:gd name="connsiteX6" fmla="*/ 1599671 w 1667142"/>
              <a:gd name="connsiteY6" fmla="*/ 683730 h 2219415"/>
              <a:gd name="connsiteX7" fmla="*/ 88805 w 1667142"/>
              <a:gd name="connsiteY7" fmla="*/ 2201379 h 2219415"/>
              <a:gd name="connsiteX8" fmla="*/ 10223 w 1667142"/>
              <a:gd name="connsiteY8" fmla="*/ 2129153 h 2219415"/>
              <a:gd name="connsiteX0" fmla="*/ 10982 w 1660757"/>
              <a:gd name="connsiteY0" fmla="*/ 2129153 h 2219415"/>
              <a:gd name="connsiteX1" fmla="*/ 1504823 w 1660757"/>
              <a:gd name="connsiteY1" fmla="*/ 637693 h 2219415"/>
              <a:gd name="connsiteX2" fmla="*/ 1564478 w 1660757"/>
              <a:gd name="connsiteY2" fmla="*/ 506725 h 2219415"/>
              <a:gd name="connsiteX3" fmla="*/ 1564711 w 1660757"/>
              <a:gd name="connsiteY3" fmla="*/ 54286 h 2219415"/>
              <a:gd name="connsiteX4" fmla="*/ 1660757 w 1660757"/>
              <a:gd name="connsiteY4" fmla="*/ 59846 h 2219415"/>
              <a:gd name="connsiteX5" fmla="*/ 1658376 w 1660757"/>
              <a:gd name="connsiteY5" fmla="*/ 522595 h 2219415"/>
              <a:gd name="connsiteX6" fmla="*/ 1593286 w 1660757"/>
              <a:gd name="connsiteY6" fmla="*/ 683730 h 2219415"/>
              <a:gd name="connsiteX7" fmla="*/ 82420 w 1660757"/>
              <a:gd name="connsiteY7" fmla="*/ 2201379 h 2219415"/>
              <a:gd name="connsiteX8" fmla="*/ 10982 w 1660757"/>
              <a:gd name="connsiteY8" fmla="*/ 2129153 h 221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57" h="2219415">
                <a:moveTo>
                  <a:pt x="10982" y="2129153"/>
                </a:moveTo>
                <a:lnTo>
                  <a:pt x="1504823" y="637693"/>
                </a:lnTo>
                <a:cubicBezTo>
                  <a:pt x="1562808" y="591656"/>
                  <a:pt x="1566024" y="571812"/>
                  <a:pt x="1564478" y="506725"/>
                </a:cubicBezTo>
                <a:cubicBezTo>
                  <a:pt x="1562968" y="356706"/>
                  <a:pt x="1566221" y="204305"/>
                  <a:pt x="1564711" y="54286"/>
                </a:cubicBezTo>
                <a:cubicBezTo>
                  <a:pt x="1570560" y="-2865"/>
                  <a:pt x="1641708" y="-34108"/>
                  <a:pt x="1660757" y="59846"/>
                </a:cubicBezTo>
                <a:cubicBezTo>
                  <a:pt x="1659963" y="214096"/>
                  <a:pt x="1659170" y="368345"/>
                  <a:pt x="1658376" y="522595"/>
                </a:cubicBezTo>
                <a:cubicBezTo>
                  <a:pt x="1660757" y="609405"/>
                  <a:pt x="1646760" y="633724"/>
                  <a:pt x="1593286" y="683730"/>
                </a:cubicBezTo>
                <a:lnTo>
                  <a:pt x="82420" y="2201379"/>
                </a:lnTo>
                <a:cubicBezTo>
                  <a:pt x="37440" y="2241992"/>
                  <a:pt x="-25663" y="2212365"/>
                  <a:pt x="10982" y="2129153"/>
                </a:cubicBezTo>
                <a:close/>
              </a:path>
            </a:pathLst>
          </a:custGeom>
          <a:noFill/>
          <a:ln w="15875"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algn="l"/>
            <a:endParaRPr lang="en-US" dirty="0"/>
          </a:p>
        </p:txBody>
      </p:sp>
      <p:sp>
        <p:nvSpPr>
          <p:cNvPr id="19" name="Flowchart: Alternate Process 42">
            <a:extLst>
              <a:ext uri="{FF2B5EF4-FFF2-40B4-BE49-F238E27FC236}">
                <a16:creationId xmlns:a16="http://schemas.microsoft.com/office/drawing/2014/main" id="{E5045E35-867A-1749-2D76-FB9C1DD151CE}"/>
              </a:ext>
            </a:extLst>
          </p:cNvPr>
          <p:cNvSpPr/>
          <p:nvPr/>
        </p:nvSpPr>
        <p:spPr>
          <a:xfrm>
            <a:off x="5497299" y="3411243"/>
            <a:ext cx="989000" cy="2453981"/>
          </a:xfrm>
          <a:custGeom>
            <a:avLst/>
            <a:gdLst>
              <a:gd name="connsiteX0" fmla="*/ 0 w 914400"/>
              <a:gd name="connsiteY0" fmla="*/ 102108 h 612648"/>
              <a:gd name="connsiteX1" fmla="*/ 102108 w 914400"/>
              <a:gd name="connsiteY1" fmla="*/ 0 h 612648"/>
              <a:gd name="connsiteX2" fmla="*/ 812292 w 914400"/>
              <a:gd name="connsiteY2" fmla="*/ 0 h 612648"/>
              <a:gd name="connsiteX3" fmla="*/ 914400 w 914400"/>
              <a:gd name="connsiteY3" fmla="*/ 102108 h 612648"/>
              <a:gd name="connsiteX4" fmla="*/ 914400 w 914400"/>
              <a:gd name="connsiteY4" fmla="*/ 510540 h 612648"/>
              <a:gd name="connsiteX5" fmla="*/ 812292 w 914400"/>
              <a:gd name="connsiteY5" fmla="*/ 612648 h 612648"/>
              <a:gd name="connsiteX6" fmla="*/ 102108 w 914400"/>
              <a:gd name="connsiteY6" fmla="*/ 612648 h 612648"/>
              <a:gd name="connsiteX7" fmla="*/ 0 w 914400"/>
              <a:gd name="connsiteY7" fmla="*/ 510540 h 612648"/>
              <a:gd name="connsiteX8" fmla="*/ 0 w 914400"/>
              <a:gd name="connsiteY8" fmla="*/ 102108 h 612648"/>
              <a:gd name="connsiteX0" fmla="*/ 0 w 914400"/>
              <a:gd name="connsiteY0" fmla="*/ 547402 h 1057942"/>
              <a:gd name="connsiteX1" fmla="*/ 102108 w 914400"/>
              <a:gd name="connsiteY1" fmla="*/ 445294 h 1057942"/>
              <a:gd name="connsiteX2" fmla="*/ 826579 w 914400"/>
              <a:gd name="connsiteY2" fmla="*/ 0 h 1057942"/>
              <a:gd name="connsiteX3" fmla="*/ 914400 w 914400"/>
              <a:gd name="connsiteY3" fmla="*/ 547402 h 1057942"/>
              <a:gd name="connsiteX4" fmla="*/ 914400 w 914400"/>
              <a:gd name="connsiteY4" fmla="*/ 955834 h 1057942"/>
              <a:gd name="connsiteX5" fmla="*/ 812292 w 914400"/>
              <a:gd name="connsiteY5" fmla="*/ 1057942 h 1057942"/>
              <a:gd name="connsiteX6" fmla="*/ 102108 w 914400"/>
              <a:gd name="connsiteY6" fmla="*/ 1057942 h 1057942"/>
              <a:gd name="connsiteX7" fmla="*/ 0 w 914400"/>
              <a:gd name="connsiteY7" fmla="*/ 955834 h 1057942"/>
              <a:gd name="connsiteX8" fmla="*/ 0 w 914400"/>
              <a:gd name="connsiteY8" fmla="*/ 547402 h 1057942"/>
              <a:gd name="connsiteX0" fmla="*/ 0 w 926306"/>
              <a:gd name="connsiteY0" fmla="*/ 559698 h 1070238"/>
              <a:gd name="connsiteX1" fmla="*/ 102108 w 926306"/>
              <a:gd name="connsiteY1" fmla="*/ 457590 h 1070238"/>
              <a:gd name="connsiteX2" fmla="*/ 826579 w 926306"/>
              <a:gd name="connsiteY2" fmla="*/ 12296 h 1070238"/>
              <a:gd name="connsiteX3" fmla="*/ 926306 w 926306"/>
              <a:gd name="connsiteY3" fmla="*/ 31060 h 1070238"/>
              <a:gd name="connsiteX4" fmla="*/ 914400 w 926306"/>
              <a:gd name="connsiteY4" fmla="*/ 968130 h 1070238"/>
              <a:gd name="connsiteX5" fmla="*/ 812292 w 926306"/>
              <a:gd name="connsiteY5" fmla="*/ 1070238 h 1070238"/>
              <a:gd name="connsiteX6" fmla="*/ 102108 w 926306"/>
              <a:gd name="connsiteY6" fmla="*/ 1070238 h 1070238"/>
              <a:gd name="connsiteX7" fmla="*/ 0 w 926306"/>
              <a:gd name="connsiteY7" fmla="*/ 968130 h 1070238"/>
              <a:gd name="connsiteX8" fmla="*/ 0 w 926306"/>
              <a:gd name="connsiteY8" fmla="*/ 559698 h 1070238"/>
              <a:gd name="connsiteX0" fmla="*/ 0 w 926306"/>
              <a:gd name="connsiteY0" fmla="*/ 575785 h 1086325"/>
              <a:gd name="connsiteX1" fmla="*/ 102108 w 926306"/>
              <a:gd name="connsiteY1" fmla="*/ 473677 h 1086325"/>
              <a:gd name="connsiteX2" fmla="*/ 826579 w 926306"/>
              <a:gd name="connsiteY2" fmla="*/ 28383 h 1086325"/>
              <a:gd name="connsiteX3" fmla="*/ 926306 w 926306"/>
              <a:gd name="connsiteY3" fmla="*/ 47147 h 1086325"/>
              <a:gd name="connsiteX4" fmla="*/ 914400 w 926306"/>
              <a:gd name="connsiteY4" fmla="*/ 984217 h 1086325"/>
              <a:gd name="connsiteX5" fmla="*/ 812292 w 926306"/>
              <a:gd name="connsiteY5" fmla="*/ 1086325 h 1086325"/>
              <a:gd name="connsiteX6" fmla="*/ 102108 w 926306"/>
              <a:gd name="connsiteY6" fmla="*/ 1086325 h 1086325"/>
              <a:gd name="connsiteX7" fmla="*/ 0 w 926306"/>
              <a:gd name="connsiteY7" fmla="*/ 984217 h 1086325"/>
              <a:gd name="connsiteX8" fmla="*/ 0 w 926306"/>
              <a:gd name="connsiteY8" fmla="*/ 575785 h 1086325"/>
              <a:gd name="connsiteX0" fmla="*/ 0 w 926306"/>
              <a:gd name="connsiteY0" fmla="*/ 565902 h 1076442"/>
              <a:gd name="connsiteX1" fmla="*/ 102108 w 926306"/>
              <a:gd name="connsiteY1" fmla="*/ 463794 h 1076442"/>
              <a:gd name="connsiteX2" fmla="*/ 824198 w 926306"/>
              <a:gd name="connsiteY2" fmla="*/ 37550 h 1076442"/>
              <a:gd name="connsiteX3" fmla="*/ 926306 w 926306"/>
              <a:gd name="connsiteY3" fmla="*/ 37264 h 1076442"/>
              <a:gd name="connsiteX4" fmla="*/ 914400 w 926306"/>
              <a:gd name="connsiteY4" fmla="*/ 974334 h 1076442"/>
              <a:gd name="connsiteX5" fmla="*/ 812292 w 926306"/>
              <a:gd name="connsiteY5" fmla="*/ 1076442 h 1076442"/>
              <a:gd name="connsiteX6" fmla="*/ 102108 w 926306"/>
              <a:gd name="connsiteY6" fmla="*/ 1076442 h 1076442"/>
              <a:gd name="connsiteX7" fmla="*/ 0 w 926306"/>
              <a:gd name="connsiteY7" fmla="*/ 974334 h 1076442"/>
              <a:gd name="connsiteX8" fmla="*/ 0 w 926306"/>
              <a:gd name="connsiteY8" fmla="*/ 565902 h 1076442"/>
              <a:gd name="connsiteX0" fmla="*/ 0 w 926306"/>
              <a:gd name="connsiteY0" fmla="*/ 571971 h 1082511"/>
              <a:gd name="connsiteX1" fmla="*/ 102108 w 926306"/>
              <a:gd name="connsiteY1" fmla="*/ 469863 h 1082511"/>
              <a:gd name="connsiteX2" fmla="*/ 824198 w 926306"/>
              <a:gd name="connsiteY2" fmla="*/ 43619 h 1082511"/>
              <a:gd name="connsiteX3" fmla="*/ 926306 w 926306"/>
              <a:gd name="connsiteY3" fmla="*/ 43333 h 1082511"/>
              <a:gd name="connsiteX4" fmla="*/ 914400 w 926306"/>
              <a:gd name="connsiteY4" fmla="*/ 980403 h 1082511"/>
              <a:gd name="connsiteX5" fmla="*/ 812292 w 926306"/>
              <a:gd name="connsiteY5" fmla="*/ 1082511 h 1082511"/>
              <a:gd name="connsiteX6" fmla="*/ 102108 w 926306"/>
              <a:gd name="connsiteY6" fmla="*/ 1082511 h 1082511"/>
              <a:gd name="connsiteX7" fmla="*/ 0 w 926306"/>
              <a:gd name="connsiteY7" fmla="*/ 980403 h 1082511"/>
              <a:gd name="connsiteX8" fmla="*/ 0 w 926306"/>
              <a:gd name="connsiteY8" fmla="*/ 571971 h 1082511"/>
              <a:gd name="connsiteX0" fmla="*/ 0 w 926306"/>
              <a:gd name="connsiteY0" fmla="*/ 577103 h 1087643"/>
              <a:gd name="connsiteX1" fmla="*/ 102108 w 926306"/>
              <a:gd name="connsiteY1" fmla="*/ 474995 h 1087643"/>
              <a:gd name="connsiteX2" fmla="*/ 828961 w 926306"/>
              <a:gd name="connsiteY2" fmla="*/ 39226 h 1087643"/>
              <a:gd name="connsiteX3" fmla="*/ 926306 w 926306"/>
              <a:gd name="connsiteY3" fmla="*/ 48465 h 1087643"/>
              <a:gd name="connsiteX4" fmla="*/ 914400 w 926306"/>
              <a:gd name="connsiteY4" fmla="*/ 985535 h 1087643"/>
              <a:gd name="connsiteX5" fmla="*/ 812292 w 926306"/>
              <a:gd name="connsiteY5" fmla="*/ 1087643 h 1087643"/>
              <a:gd name="connsiteX6" fmla="*/ 102108 w 926306"/>
              <a:gd name="connsiteY6" fmla="*/ 1087643 h 1087643"/>
              <a:gd name="connsiteX7" fmla="*/ 0 w 926306"/>
              <a:gd name="connsiteY7" fmla="*/ 985535 h 1087643"/>
              <a:gd name="connsiteX8" fmla="*/ 0 w 926306"/>
              <a:gd name="connsiteY8" fmla="*/ 577103 h 1087643"/>
              <a:gd name="connsiteX0" fmla="*/ 0 w 926306"/>
              <a:gd name="connsiteY0" fmla="*/ 576140 h 1086680"/>
              <a:gd name="connsiteX1" fmla="*/ 102108 w 926306"/>
              <a:gd name="connsiteY1" fmla="*/ 474032 h 1086680"/>
              <a:gd name="connsiteX2" fmla="*/ 828961 w 926306"/>
              <a:gd name="connsiteY2" fmla="*/ 38263 h 1086680"/>
              <a:gd name="connsiteX3" fmla="*/ 926306 w 926306"/>
              <a:gd name="connsiteY3" fmla="*/ 47502 h 1086680"/>
              <a:gd name="connsiteX4" fmla="*/ 914400 w 926306"/>
              <a:gd name="connsiteY4" fmla="*/ 984572 h 1086680"/>
              <a:gd name="connsiteX5" fmla="*/ 812292 w 926306"/>
              <a:gd name="connsiteY5" fmla="*/ 1086680 h 1086680"/>
              <a:gd name="connsiteX6" fmla="*/ 102108 w 926306"/>
              <a:gd name="connsiteY6" fmla="*/ 1086680 h 1086680"/>
              <a:gd name="connsiteX7" fmla="*/ 0 w 926306"/>
              <a:gd name="connsiteY7" fmla="*/ 984572 h 1086680"/>
              <a:gd name="connsiteX8" fmla="*/ 0 w 926306"/>
              <a:gd name="connsiteY8" fmla="*/ 576140 h 1086680"/>
              <a:gd name="connsiteX0" fmla="*/ 0 w 926306"/>
              <a:gd name="connsiteY0" fmla="*/ 576140 h 1501272"/>
              <a:gd name="connsiteX1" fmla="*/ 102108 w 926306"/>
              <a:gd name="connsiteY1" fmla="*/ 474032 h 1501272"/>
              <a:gd name="connsiteX2" fmla="*/ 828961 w 926306"/>
              <a:gd name="connsiteY2" fmla="*/ 38263 h 1501272"/>
              <a:gd name="connsiteX3" fmla="*/ 926306 w 926306"/>
              <a:gd name="connsiteY3" fmla="*/ 47502 h 1501272"/>
              <a:gd name="connsiteX4" fmla="*/ 914400 w 926306"/>
              <a:gd name="connsiteY4" fmla="*/ 1496540 h 1501272"/>
              <a:gd name="connsiteX5" fmla="*/ 812292 w 926306"/>
              <a:gd name="connsiteY5" fmla="*/ 1086680 h 1501272"/>
              <a:gd name="connsiteX6" fmla="*/ 102108 w 926306"/>
              <a:gd name="connsiteY6" fmla="*/ 1086680 h 1501272"/>
              <a:gd name="connsiteX7" fmla="*/ 0 w 926306"/>
              <a:gd name="connsiteY7" fmla="*/ 984572 h 1501272"/>
              <a:gd name="connsiteX8" fmla="*/ 0 w 926306"/>
              <a:gd name="connsiteY8" fmla="*/ 576140 h 1501272"/>
              <a:gd name="connsiteX0" fmla="*/ 0 w 926306"/>
              <a:gd name="connsiteY0" fmla="*/ 576140 h 1698662"/>
              <a:gd name="connsiteX1" fmla="*/ 102108 w 926306"/>
              <a:gd name="connsiteY1" fmla="*/ 474032 h 1698662"/>
              <a:gd name="connsiteX2" fmla="*/ 828961 w 926306"/>
              <a:gd name="connsiteY2" fmla="*/ 38263 h 1698662"/>
              <a:gd name="connsiteX3" fmla="*/ 926306 w 926306"/>
              <a:gd name="connsiteY3" fmla="*/ 47502 h 1698662"/>
              <a:gd name="connsiteX4" fmla="*/ 914400 w 926306"/>
              <a:gd name="connsiteY4" fmla="*/ 1496540 h 1698662"/>
              <a:gd name="connsiteX5" fmla="*/ 759905 w 926306"/>
              <a:gd name="connsiteY5" fmla="*/ 1698662 h 1698662"/>
              <a:gd name="connsiteX6" fmla="*/ 102108 w 926306"/>
              <a:gd name="connsiteY6" fmla="*/ 1086680 h 1698662"/>
              <a:gd name="connsiteX7" fmla="*/ 0 w 926306"/>
              <a:gd name="connsiteY7" fmla="*/ 984572 h 1698662"/>
              <a:gd name="connsiteX8" fmla="*/ 0 w 926306"/>
              <a:gd name="connsiteY8" fmla="*/ 576140 h 1698662"/>
              <a:gd name="connsiteX0" fmla="*/ 10879 w 937185"/>
              <a:gd name="connsiteY0" fmla="*/ 576140 h 2448755"/>
              <a:gd name="connsiteX1" fmla="*/ 112987 w 937185"/>
              <a:gd name="connsiteY1" fmla="*/ 474032 h 2448755"/>
              <a:gd name="connsiteX2" fmla="*/ 839840 w 937185"/>
              <a:gd name="connsiteY2" fmla="*/ 38263 h 2448755"/>
              <a:gd name="connsiteX3" fmla="*/ 937185 w 937185"/>
              <a:gd name="connsiteY3" fmla="*/ 47502 h 2448755"/>
              <a:gd name="connsiteX4" fmla="*/ 925279 w 937185"/>
              <a:gd name="connsiteY4" fmla="*/ 1496540 h 2448755"/>
              <a:gd name="connsiteX5" fmla="*/ 770784 w 937185"/>
              <a:gd name="connsiteY5" fmla="*/ 1698662 h 2448755"/>
              <a:gd name="connsiteX6" fmla="*/ 32025 w 937185"/>
              <a:gd name="connsiteY6" fmla="*/ 2448755 h 2448755"/>
              <a:gd name="connsiteX7" fmla="*/ 10879 w 937185"/>
              <a:gd name="connsiteY7" fmla="*/ 984572 h 2448755"/>
              <a:gd name="connsiteX8" fmla="*/ 10879 w 937185"/>
              <a:gd name="connsiteY8" fmla="*/ 576140 h 2448755"/>
              <a:gd name="connsiteX0" fmla="*/ 59532 w 985838"/>
              <a:gd name="connsiteY0" fmla="*/ 576140 h 2448755"/>
              <a:gd name="connsiteX1" fmla="*/ 161640 w 985838"/>
              <a:gd name="connsiteY1" fmla="*/ 474032 h 2448755"/>
              <a:gd name="connsiteX2" fmla="*/ 888493 w 985838"/>
              <a:gd name="connsiteY2" fmla="*/ 38263 h 2448755"/>
              <a:gd name="connsiteX3" fmla="*/ 985838 w 985838"/>
              <a:gd name="connsiteY3" fmla="*/ 47502 h 2448755"/>
              <a:gd name="connsiteX4" fmla="*/ 973932 w 985838"/>
              <a:gd name="connsiteY4" fmla="*/ 1496540 h 2448755"/>
              <a:gd name="connsiteX5" fmla="*/ 819437 w 985838"/>
              <a:gd name="connsiteY5" fmla="*/ 1698662 h 2448755"/>
              <a:gd name="connsiteX6" fmla="*/ 80678 w 985838"/>
              <a:gd name="connsiteY6" fmla="*/ 2448755 h 2448755"/>
              <a:gd name="connsiteX7" fmla="*/ 0 w 985838"/>
              <a:gd name="connsiteY7" fmla="*/ 2329978 h 2448755"/>
              <a:gd name="connsiteX8" fmla="*/ 59532 w 985838"/>
              <a:gd name="connsiteY8" fmla="*/ 576140 h 2448755"/>
              <a:gd name="connsiteX0" fmla="*/ 795339 w 985838"/>
              <a:gd name="connsiteY0" fmla="*/ 1571502 h 2448755"/>
              <a:gd name="connsiteX1" fmla="*/ 161640 w 985838"/>
              <a:gd name="connsiteY1" fmla="*/ 474032 h 2448755"/>
              <a:gd name="connsiteX2" fmla="*/ 888493 w 985838"/>
              <a:gd name="connsiteY2" fmla="*/ 38263 h 2448755"/>
              <a:gd name="connsiteX3" fmla="*/ 985838 w 985838"/>
              <a:gd name="connsiteY3" fmla="*/ 47502 h 2448755"/>
              <a:gd name="connsiteX4" fmla="*/ 973932 w 985838"/>
              <a:gd name="connsiteY4" fmla="*/ 1496540 h 2448755"/>
              <a:gd name="connsiteX5" fmla="*/ 819437 w 985838"/>
              <a:gd name="connsiteY5" fmla="*/ 1698662 h 2448755"/>
              <a:gd name="connsiteX6" fmla="*/ 80678 w 985838"/>
              <a:gd name="connsiteY6" fmla="*/ 2448755 h 2448755"/>
              <a:gd name="connsiteX7" fmla="*/ 0 w 985838"/>
              <a:gd name="connsiteY7" fmla="*/ 2329978 h 2448755"/>
              <a:gd name="connsiteX8" fmla="*/ 795339 w 985838"/>
              <a:gd name="connsiteY8" fmla="*/ 1571502 h 2448755"/>
              <a:gd name="connsiteX0" fmla="*/ 795339 w 985838"/>
              <a:gd name="connsiteY0" fmla="*/ 1571502 h 2448755"/>
              <a:gd name="connsiteX1" fmla="*/ 814102 w 985838"/>
              <a:gd name="connsiteY1" fmla="*/ 1438438 h 2448755"/>
              <a:gd name="connsiteX2" fmla="*/ 888493 w 985838"/>
              <a:gd name="connsiteY2" fmla="*/ 38263 h 2448755"/>
              <a:gd name="connsiteX3" fmla="*/ 985838 w 985838"/>
              <a:gd name="connsiteY3" fmla="*/ 47502 h 2448755"/>
              <a:gd name="connsiteX4" fmla="*/ 973932 w 985838"/>
              <a:gd name="connsiteY4" fmla="*/ 1496540 h 2448755"/>
              <a:gd name="connsiteX5" fmla="*/ 819437 w 985838"/>
              <a:gd name="connsiteY5" fmla="*/ 1698662 h 2448755"/>
              <a:gd name="connsiteX6" fmla="*/ 80678 w 985838"/>
              <a:gd name="connsiteY6" fmla="*/ 2448755 h 2448755"/>
              <a:gd name="connsiteX7" fmla="*/ 0 w 985838"/>
              <a:gd name="connsiteY7" fmla="*/ 2329978 h 2448755"/>
              <a:gd name="connsiteX8" fmla="*/ 795339 w 985838"/>
              <a:gd name="connsiteY8" fmla="*/ 1571502 h 2448755"/>
              <a:gd name="connsiteX0" fmla="*/ 795339 w 985838"/>
              <a:gd name="connsiteY0" fmla="*/ 1571502 h 2448755"/>
              <a:gd name="connsiteX1" fmla="*/ 814102 w 985838"/>
              <a:gd name="connsiteY1" fmla="*/ 1438438 h 2448755"/>
              <a:gd name="connsiteX2" fmla="*/ 888493 w 985838"/>
              <a:gd name="connsiteY2" fmla="*/ 38263 h 2448755"/>
              <a:gd name="connsiteX3" fmla="*/ 985838 w 985838"/>
              <a:gd name="connsiteY3" fmla="*/ 47502 h 2448755"/>
              <a:gd name="connsiteX4" fmla="*/ 973932 w 985838"/>
              <a:gd name="connsiteY4" fmla="*/ 1496540 h 2448755"/>
              <a:gd name="connsiteX5" fmla="*/ 819437 w 985838"/>
              <a:gd name="connsiteY5" fmla="*/ 1698662 h 2448755"/>
              <a:gd name="connsiteX6" fmla="*/ 80678 w 985838"/>
              <a:gd name="connsiteY6" fmla="*/ 2448755 h 2448755"/>
              <a:gd name="connsiteX7" fmla="*/ 0 w 985838"/>
              <a:gd name="connsiteY7" fmla="*/ 2329978 h 2448755"/>
              <a:gd name="connsiteX8" fmla="*/ 795339 w 985838"/>
              <a:gd name="connsiteY8" fmla="*/ 1571502 h 2448755"/>
              <a:gd name="connsiteX0" fmla="*/ 795339 w 985838"/>
              <a:gd name="connsiteY0" fmla="*/ 1571502 h 2448755"/>
              <a:gd name="connsiteX1" fmla="*/ 814102 w 985838"/>
              <a:gd name="connsiteY1" fmla="*/ 1438438 h 2448755"/>
              <a:gd name="connsiteX2" fmla="*/ 888493 w 985838"/>
              <a:gd name="connsiteY2" fmla="*/ 38263 h 2448755"/>
              <a:gd name="connsiteX3" fmla="*/ 985838 w 985838"/>
              <a:gd name="connsiteY3" fmla="*/ 47502 h 2448755"/>
              <a:gd name="connsiteX4" fmla="*/ 973932 w 985838"/>
              <a:gd name="connsiteY4" fmla="*/ 1496540 h 2448755"/>
              <a:gd name="connsiteX5" fmla="*/ 819437 w 985838"/>
              <a:gd name="connsiteY5" fmla="*/ 1698662 h 2448755"/>
              <a:gd name="connsiteX6" fmla="*/ 80678 w 985838"/>
              <a:gd name="connsiteY6" fmla="*/ 2448755 h 2448755"/>
              <a:gd name="connsiteX7" fmla="*/ 0 w 985838"/>
              <a:gd name="connsiteY7" fmla="*/ 2329978 h 2448755"/>
              <a:gd name="connsiteX8" fmla="*/ 795339 w 985838"/>
              <a:gd name="connsiteY8" fmla="*/ 1571502 h 2448755"/>
              <a:gd name="connsiteX0" fmla="*/ 795339 w 985838"/>
              <a:gd name="connsiteY0" fmla="*/ 1571502 h 2448755"/>
              <a:gd name="connsiteX1" fmla="*/ 883158 w 985838"/>
              <a:gd name="connsiteY1" fmla="*/ 1455107 h 2448755"/>
              <a:gd name="connsiteX2" fmla="*/ 888493 w 985838"/>
              <a:gd name="connsiteY2" fmla="*/ 38263 h 2448755"/>
              <a:gd name="connsiteX3" fmla="*/ 985838 w 985838"/>
              <a:gd name="connsiteY3" fmla="*/ 47502 h 2448755"/>
              <a:gd name="connsiteX4" fmla="*/ 973932 w 985838"/>
              <a:gd name="connsiteY4" fmla="*/ 1496540 h 2448755"/>
              <a:gd name="connsiteX5" fmla="*/ 819437 w 985838"/>
              <a:gd name="connsiteY5" fmla="*/ 1698662 h 2448755"/>
              <a:gd name="connsiteX6" fmla="*/ 80678 w 985838"/>
              <a:gd name="connsiteY6" fmla="*/ 2448755 h 2448755"/>
              <a:gd name="connsiteX7" fmla="*/ 0 w 985838"/>
              <a:gd name="connsiteY7" fmla="*/ 2329978 h 2448755"/>
              <a:gd name="connsiteX8" fmla="*/ 795339 w 985838"/>
              <a:gd name="connsiteY8" fmla="*/ 1571502 h 2448755"/>
              <a:gd name="connsiteX0" fmla="*/ 795339 w 985838"/>
              <a:gd name="connsiteY0" fmla="*/ 1571502 h 2448755"/>
              <a:gd name="connsiteX1" fmla="*/ 883158 w 985838"/>
              <a:gd name="connsiteY1" fmla="*/ 1455107 h 2448755"/>
              <a:gd name="connsiteX2" fmla="*/ 888493 w 985838"/>
              <a:gd name="connsiteY2" fmla="*/ 38263 h 2448755"/>
              <a:gd name="connsiteX3" fmla="*/ 985838 w 985838"/>
              <a:gd name="connsiteY3" fmla="*/ 47502 h 2448755"/>
              <a:gd name="connsiteX4" fmla="*/ 973932 w 985838"/>
              <a:gd name="connsiteY4" fmla="*/ 1496540 h 2448755"/>
              <a:gd name="connsiteX5" fmla="*/ 819437 w 985838"/>
              <a:gd name="connsiteY5" fmla="*/ 1698662 h 2448755"/>
              <a:gd name="connsiteX6" fmla="*/ 80678 w 985838"/>
              <a:gd name="connsiteY6" fmla="*/ 2448755 h 2448755"/>
              <a:gd name="connsiteX7" fmla="*/ 0 w 985838"/>
              <a:gd name="connsiteY7" fmla="*/ 2329978 h 2448755"/>
              <a:gd name="connsiteX8" fmla="*/ 795339 w 985838"/>
              <a:gd name="connsiteY8" fmla="*/ 1571502 h 2448755"/>
              <a:gd name="connsiteX0" fmla="*/ 795339 w 985838"/>
              <a:gd name="connsiteY0" fmla="*/ 1571502 h 2448755"/>
              <a:gd name="connsiteX1" fmla="*/ 883158 w 985838"/>
              <a:gd name="connsiteY1" fmla="*/ 1455107 h 2448755"/>
              <a:gd name="connsiteX2" fmla="*/ 888493 w 985838"/>
              <a:gd name="connsiteY2" fmla="*/ 38263 h 2448755"/>
              <a:gd name="connsiteX3" fmla="*/ 985838 w 985838"/>
              <a:gd name="connsiteY3" fmla="*/ 47502 h 2448755"/>
              <a:gd name="connsiteX4" fmla="*/ 973932 w 985838"/>
              <a:gd name="connsiteY4" fmla="*/ 1496540 h 2448755"/>
              <a:gd name="connsiteX5" fmla="*/ 819437 w 985838"/>
              <a:gd name="connsiteY5" fmla="*/ 1698662 h 2448755"/>
              <a:gd name="connsiteX6" fmla="*/ 80678 w 985838"/>
              <a:gd name="connsiteY6" fmla="*/ 2448755 h 2448755"/>
              <a:gd name="connsiteX7" fmla="*/ 0 w 985838"/>
              <a:gd name="connsiteY7" fmla="*/ 2329978 h 2448755"/>
              <a:gd name="connsiteX8" fmla="*/ 795339 w 985838"/>
              <a:gd name="connsiteY8" fmla="*/ 1571502 h 2448755"/>
              <a:gd name="connsiteX0" fmla="*/ 795339 w 985838"/>
              <a:gd name="connsiteY0" fmla="*/ 1571502 h 2448755"/>
              <a:gd name="connsiteX1" fmla="*/ 883158 w 985838"/>
              <a:gd name="connsiteY1" fmla="*/ 1455107 h 2448755"/>
              <a:gd name="connsiteX2" fmla="*/ 888493 w 985838"/>
              <a:gd name="connsiteY2" fmla="*/ 38263 h 2448755"/>
              <a:gd name="connsiteX3" fmla="*/ 985838 w 985838"/>
              <a:gd name="connsiteY3" fmla="*/ 47502 h 2448755"/>
              <a:gd name="connsiteX4" fmla="*/ 973932 w 985838"/>
              <a:gd name="connsiteY4" fmla="*/ 1496540 h 2448755"/>
              <a:gd name="connsiteX5" fmla="*/ 843250 w 985838"/>
              <a:gd name="connsiteY5" fmla="*/ 1681993 h 2448755"/>
              <a:gd name="connsiteX6" fmla="*/ 80678 w 985838"/>
              <a:gd name="connsiteY6" fmla="*/ 2448755 h 2448755"/>
              <a:gd name="connsiteX7" fmla="*/ 0 w 985838"/>
              <a:gd name="connsiteY7" fmla="*/ 2329978 h 2448755"/>
              <a:gd name="connsiteX8" fmla="*/ 795339 w 985838"/>
              <a:gd name="connsiteY8" fmla="*/ 1571502 h 2448755"/>
              <a:gd name="connsiteX0" fmla="*/ 795339 w 985838"/>
              <a:gd name="connsiteY0" fmla="*/ 1571502 h 2448755"/>
              <a:gd name="connsiteX1" fmla="*/ 883158 w 985838"/>
              <a:gd name="connsiteY1" fmla="*/ 1455107 h 2448755"/>
              <a:gd name="connsiteX2" fmla="*/ 888493 w 985838"/>
              <a:gd name="connsiteY2" fmla="*/ 38263 h 2448755"/>
              <a:gd name="connsiteX3" fmla="*/ 985838 w 985838"/>
              <a:gd name="connsiteY3" fmla="*/ 47502 h 2448755"/>
              <a:gd name="connsiteX4" fmla="*/ 973932 w 985838"/>
              <a:gd name="connsiteY4" fmla="*/ 1496540 h 2448755"/>
              <a:gd name="connsiteX5" fmla="*/ 843250 w 985838"/>
              <a:gd name="connsiteY5" fmla="*/ 1681993 h 2448755"/>
              <a:gd name="connsiteX6" fmla="*/ 80678 w 985838"/>
              <a:gd name="connsiteY6" fmla="*/ 2448755 h 2448755"/>
              <a:gd name="connsiteX7" fmla="*/ 0 w 985838"/>
              <a:gd name="connsiteY7" fmla="*/ 2329978 h 2448755"/>
              <a:gd name="connsiteX8" fmla="*/ 795339 w 985838"/>
              <a:gd name="connsiteY8" fmla="*/ 1571502 h 2448755"/>
              <a:gd name="connsiteX0" fmla="*/ 795339 w 985838"/>
              <a:gd name="connsiteY0" fmla="*/ 1571502 h 2448755"/>
              <a:gd name="connsiteX1" fmla="*/ 883158 w 985838"/>
              <a:gd name="connsiteY1" fmla="*/ 1455107 h 2448755"/>
              <a:gd name="connsiteX2" fmla="*/ 888493 w 985838"/>
              <a:gd name="connsiteY2" fmla="*/ 38263 h 2448755"/>
              <a:gd name="connsiteX3" fmla="*/ 985838 w 985838"/>
              <a:gd name="connsiteY3" fmla="*/ 47502 h 2448755"/>
              <a:gd name="connsiteX4" fmla="*/ 973932 w 985838"/>
              <a:gd name="connsiteY4" fmla="*/ 1496540 h 2448755"/>
              <a:gd name="connsiteX5" fmla="*/ 895637 w 985838"/>
              <a:gd name="connsiteY5" fmla="*/ 1629605 h 2448755"/>
              <a:gd name="connsiteX6" fmla="*/ 80678 w 985838"/>
              <a:gd name="connsiteY6" fmla="*/ 2448755 h 2448755"/>
              <a:gd name="connsiteX7" fmla="*/ 0 w 985838"/>
              <a:gd name="connsiteY7" fmla="*/ 2329978 h 2448755"/>
              <a:gd name="connsiteX8" fmla="*/ 795339 w 985838"/>
              <a:gd name="connsiteY8" fmla="*/ 1571502 h 2448755"/>
              <a:gd name="connsiteX0" fmla="*/ 785814 w 976313"/>
              <a:gd name="connsiteY0" fmla="*/ 1571502 h 2448755"/>
              <a:gd name="connsiteX1" fmla="*/ 873633 w 976313"/>
              <a:gd name="connsiteY1" fmla="*/ 1455107 h 2448755"/>
              <a:gd name="connsiteX2" fmla="*/ 878968 w 976313"/>
              <a:gd name="connsiteY2" fmla="*/ 38263 h 2448755"/>
              <a:gd name="connsiteX3" fmla="*/ 976313 w 976313"/>
              <a:gd name="connsiteY3" fmla="*/ 47502 h 2448755"/>
              <a:gd name="connsiteX4" fmla="*/ 964407 w 976313"/>
              <a:gd name="connsiteY4" fmla="*/ 1496540 h 2448755"/>
              <a:gd name="connsiteX5" fmla="*/ 886112 w 976313"/>
              <a:gd name="connsiteY5" fmla="*/ 1629605 h 2448755"/>
              <a:gd name="connsiteX6" fmla="*/ 71153 w 976313"/>
              <a:gd name="connsiteY6" fmla="*/ 2448755 h 2448755"/>
              <a:gd name="connsiteX7" fmla="*/ 0 w 976313"/>
              <a:gd name="connsiteY7" fmla="*/ 2368078 h 2448755"/>
              <a:gd name="connsiteX8" fmla="*/ 785814 w 976313"/>
              <a:gd name="connsiteY8" fmla="*/ 1571502 h 2448755"/>
              <a:gd name="connsiteX0" fmla="*/ 792057 w 982556"/>
              <a:gd name="connsiteY0" fmla="*/ 1571502 h 2448755"/>
              <a:gd name="connsiteX1" fmla="*/ 879876 w 982556"/>
              <a:gd name="connsiteY1" fmla="*/ 1455107 h 2448755"/>
              <a:gd name="connsiteX2" fmla="*/ 885211 w 982556"/>
              <a:gd name="connsiteY2" fmla="*/ 38263 h 2448755"/>
              <a:gd name="connsiteX3" fmla="*/ 982556 w 982556"/>
              <a:gd name="connsiteY3" fmla="*/ 47502 h 2448755"/>
              <a:gd name="connsiteX4" fmla="*/ 970650 w 982556"/>
              <a:gd name="connsiteY4" fmla="*/ 1496540 h 2448755"/>
              <a:gd name="connsiteX5" fmla="*/ 892355 w 982556"/>
              <a:gd name="connsiteY5" fmla="*/ 1629605 h 2448755"/>
              <a:gd name="connsiteX6" fmla="*/ 77396 w 982556"/>
              <a:gd name="connsiteY6" fmla="*/ 2448755 h 2448755"/>
              <a:gd name="connsiteX7" fmla="*/ 6243 w 982556"/>
              <a:gd name="connsiteY7" fmla="*/ 2368078 h 2448755"/>
              <a:gd name="connsiteX8" fmla="*/ 792057 w 982556"/>
              <a:gd name="connsiteY8" fmla="*/ 1571502 h 2448755"/>
              <a:gd name="connsiteX0" fmla="*/ 792537 w 983036"/>
              <a:gd name="connsiteY0" fmla="*/ 1571502 h 2452814"/>
              <a:gd name="connsiteX1" fmla="*/ 880356 w 983036"/>
              <a:gd name="connsiteY1" fmla="*/ 1455107 h 2452814"/>
              <a:gd name="connsiteX2" fmla="*/ 885691 w 983036"/>
              <a:gd name="connsiteY2" fmla="*/ 38263 h 2452814"/>
              <a:gd name="connsiteX3" fmla="*/ 983036 w 983036"/>
              <a:gd name="connsiteY3" fmla="*/ 47502 h 2452814"/>
              <a:gd name="connsiteX4" fmla="*/ 971130 w 983036"/>
              <a:gd name="connsiteY4" fmla="*/ 1496540 h 2452814"/>
              <a:gd name="connsiteX5" fmla="*/ 892835 w 983036"/>
              <a:gd name="connsiteY5" fmla="*/ 1629605 h 2452814"/>
              <a:gd name="connsiteX6" fmla="*/ 77876 w 983036"/>
              <a:gd name="connsiteY6" fmla="*/ 2448755 h 2452814"/>
              <a:gd name="connsiteX7" fmla="*/ 6723 w 983036"/>
              <a:gd name="connsiteY7" fmla="*/ 2368078 h 2452814"/>
              <a:gd name="connsiteX8" fmla="*/ 792537 w 983036"/>
              <a:gd name="connsiteY8" fmla="*/ 1571502 h 2452814"/>
              <a:gd name="connsiteX0" fmla="*/ 793467 w 983966"/>
              <a:gd name="connsiteY0" fmla="*/ 1571502 h 2450612"/>
              <a:gd name="connsiteX1" fmla="*/ 881286 w 983966"/>
              <a:gd name="connsiteY1" fmla="*/ 1455107 h 2450612"/>
              <a:gd name="connsiteX2" fmla="*/ 886621 w 983966"/>
              <a:gd name="connsiteY2" fmla="*/ 38263 h 2450612"/>
              <a:gd name="connsiteX3" fmla="*/ 983966 w 983966"/>
              <a:gd name="connsiteY3" fmla="*/ 47502 h 2450612"/>
              <a:gd name="connsiteX4" fmla="*/ 972060 w 983966"/>
              <a:gd name="connsiteY4" fmla="*/ 1496540 h 2450612"/>
              <a:gd name="connsiteX5" fmla="*/ 893765 w 983966"/>
              <a:gd name="connsiteY5" fmla="*/ 1629605 h 2450612"/>
              <a:gd name="connsiteX6" fmla="*/ 71662 w 983966"/>
              <a:gd name="connsiteY6" fmla="*/ 2446374 h 2450612"/>
              <a:gd name="connsiteX7" fmla="*/ 7653 w 983966"/>
              <a:gd name="connsiteY7" fmla="*/ 2368078 h 2450612"/>
              <a:gd name="connsiteX8" fmla="*/ 793467 w 983966"/>
              <a:gd name="connsiteY8" fmla="*/ 1571502 h 2450612"/>
              <a:gd name="connsiteX0" fmla="*/ 798501 w 989000"/>
              <a:gd name="connsiteY0" fmla="*/ 1571502 h 2449869"/>
              <a:gd name="connsiteX1" fmla="*/ 886320 w 989000"/>
              <a:gd name="connsiteY1" fmla="*/ 1455107 h 2449869"/>
              <a:gd name="connsiteX2" fmla="*/ 891655 w 989000"/>
              <a:gd name="connsiteY2" fmla="*/ 38263 h 2449869"/>
              <a:gd name="connsiteX3" fmla="*/ 989000 w 989000"/>
              <a:gd name="connsiteY3" fmla="*/ 47502 h 2449869"/>
              <a:gd name="connsiteX4" fmla="*/ 977094 w 989000"/>
              <a:gd name="connsiteY4" fmla="*/ 1496540 h 2449869"/>
              <a:gd name="connsiteX5" fmla="*/ 898799 w 989000"/>
              <a:gd name="connsiteY5" fmla="*/ 1629605 h 2449869"/>
              <a:gd name="connsiteX6" fmla="*/ 76696 w 989000"/>
              <a:gd name="connsiteY6" fmla="*/ 2446374 h 2449869"/>
              <a:gd name="connsiteX7" fmla="*/ 12687 w 989000"/>
              <a:gd name="connsiteY7" fmla="*/ 2368078 h 2449869"/>
              <a:gd name="connsiteX8" fmla="*/ 798501 w 989000"/>
              <a:gd name="connsiteY8" fmla="*/ 1571502 h 2449869"/>
              <a:gd name="connsiteX0" fmla="*/ 798501 w 989000"/>
              <a:gd name="connsiteY0" fmla="*/ 1571502 h 2453981"/>
              <a:gd name="connsiteX1" fmla="*/ 886320 w 989000"/>
              <a:gd name="connsiteY1" fmla="*/ 1455107 h 2453981"/>
              <a:gd name="connsiteX2" fmla="*/ 891655 w 989000"/>
              <a:gd name="connsiteY2" fmla="*/ 38263 h 2453981"/>
              <a:gd name="connsiteX3" fmla="*/ 989000 w 989000"/>
              <a:gd name="connsiteY3" fmla="*/ 47502 h 2453981"/>
              <a:gd name="connsiteX4" fmla="*/ 977094 w 989000"/>
              <a:gd name="connsiteY4" fmla="*/ 1496540 h 2453981"/>
              <a:gd name="connsiteX5" fmla="*/ 898799 w 989000"/>
              <a:gd name="connsiteY5" fmla="*/ 1629605 h 2453981"/>
              <a:gd name="connsiteX6" fmla="*/ 76696 w 989000"/>
              <a:gd name="connsiteY6" fmla="*/ 2446374 h 2453981"/>
              <a:gd name="connsiteX7" fmla="*/ 12687 w 989000"/>
              <a:gd name="connsiteY7" fmla="*/ 2368078 h 2453981"/>
              <a:gd name="connsiteX8" fmla="*/ 798501 w 989000"/>
              <a:gd name="connsiteY8" fmla="*/ 1571502 h 2453981"/>
              <a:gd name="connsiteX0" fmla="*/ 798501 w 989000"/>
              <a:gd name="connsiteY0" fmla="*/ 1571502 h 2453981"/>
              <a:gd name="connsiteX1" fmla="*/ 886320 w 989000"/>
              <a:gd name="connsiteY1" fmla="*/ 1455107 h 2453981"/>
              <a:gd name="connsiteX2" fmla="*/ 891655 w 989000"/>
              <a:gd name="connsiteY2" fmla="*/ 38263 h 2453981"/>
              <a:gd name="connsiteX3" fmla="*/ 989000 w 989000"/>
              <a:gd name="connsiteY3" fmla="*/ 47502 h 2453981"/>
              <a:gd name="connsiteX4" fmla="*/ 977094 w 989000"/>
              <a:gd name="connsiteY4" fmla="*/ 1496540 h 2453981"/>
              <a:gd name="connsiteX5" fmla="*/ 898799 w 989000"/>
              <a:gd name="connsiteY5" fmla="*/ 1629605 h 2453981"/>
              <a:gd name="connsiteX6" fmla="*/ 76696 w 989000"/>
              <a:gd name="connsiteY6" fmla="*/ 2446374 h 2453981"/>
              <a:gd name="connsiteX7" fmla="*/ 12687 w 989000"/>
              <a:gd name="connsiteY7" fmla="*/ 2368078 h 2453981"/>
              <a:gd name="connsiteX8" fmla="*/ 798501 w 989000"/>
              <a:gd name="connsiteY8" fmla="*/ 1571502 h 2453981"/>
              <a:gd name="connsiteX0" fmla="*/ 798501 w 989000"/>
              <a:gd name="connsiteY0" fmla="*/ 1571502 h 2453981"/>
              <a:gd name="connsiteX1" fmla="*/ 886320 w 989000"/>
              <a:gd name="connsiteY1" fmla="*/ 1455107 h 2453981"/>
              <a:gd name="connsiteX2" fmla="*/ 891655 w 989000"/>
              <a:gd name="connsiteY2" fmla="*/ 38263 h 2453981"/>
              <a:gd name="connsiteX3" fmla="*/ 989000 w 989000"/>
              <a:gd name="connsiteY3" fmla="*/ 47502 h 2453981"/>
              <a:gd name="connsiteX4" fmla="*/ 977094 w 989000"/>
              <a:gd name="connsiteY4" fmla="*/ 1496540 h 2453981"/>
              <a:gd name="connsiteX5" fmla="*/ 898799 w 989000"/>
              <a:gd name="connsiteY5" fmla="*/ 1629605 h 2453981"/>
              <a:gd name="connsiteX6" fmla="*/ 76696 w 989000"/>
              <a:gd name="connsiteY6" fmla="*/ 2446374 h 2453981"/>
              <a:gd name="connsiteX7" fmla="*/ 12687 w 989000"/>
              <a:gd name="connsiteY7" fmla="*/ 2368078 h 2453981"/>
              <a:gd name="connsiteX8" fmla="*/ 798501 w 989000"/>
              <a:gd name="connsiteY8" fmla="*/ 1571502 h 2453981"/>
              <a:gd name="connsiteX0" fmla="*/ 798501 w 989000"/>
              <a:gd name="connsiteY0" fmla="*/ 1571502 h 2453981"/>
              <a:gd name="connsiteX1" fmla="*/ 886320 w 989000"/>
              <a:gd name="connsiteY1" fmla="*/ 1455107 h 2453981"/>
              <a:gd name="connsiteX2" fmla="*/ 891655 w 989000"/>
              <a:gd name="connsiteY2" fmla="*/ 38263 h 2453981"/>
              <a:gd name="connsiteX3" fmla="*/ 989000 w 989000"/>
              <a:gd name="connsiteY3" fmla="*/ 47502 h 2453981"/>
              <a:gd name="connsiteX4" fmla="*/ 977094 w 989000"/>
              <a:gd name="connsiteY4" fmla="*/ 1496540 h 2453981"/>
              <a:gd name="connsiteX5" fmla="*/ 898799 w 989000"/>
              <a:gd name="connsiteY5" fmla="*/ 1629605 h 2453981"/>
              <a:gd name="connsiteX6" fmla="*/ 76696 w 989000"/>
              <a:gd name="connsiteY6" fmla="*/ 2446374 h 2453981"/>
              <a:gd name="connsiteX7" fmla="*/ 12687 w 989000"/>
              <a:gd name="connsiteY7" fmla="*/ 2368078 h 2453981"/>
              <a:gd name="connsiteX8" fmla="*/ 798501 w 989000"/>
              <a:gd name="connsiteY8" fmla="*/ 1571502 h 2453981"/>
              <a:gd name="connsiteX0" fmla="*/ 798501 w 989000"/>
              <a:gd name="connsiteY0" fmla="*/ 1571502 h 2453981"/>
              <a:gd name="connsiteX1" fmla="*/ 886320 w 989000"/>
              <a:gd name="connsiteY1" fmla="*/ 1455107 h 2453981"/>
              <a:gd name="connsiteX2" fmla="*/ 891655 w 989000"/>
              <a:gd name="connsiteY2" fmla="*/ 38263 h 2453981"/>
              <a:gd name="connsiteX3" fmla="*/ 989000 w 989000"/>
              <a:gd name="connsiteY3" fmla="*/ 47502 h 2453981"/>
              <a:gd name="connsiteX4" fmla="*/ 977094 w 989000"/>
              <a:gd name="connsiteY4" fmla="*/ 1496540 h 2453981"/>
              <a:gd name="connsiteX5" fmla="*/ 898799 w 989000"/>
              <a:gd name="connsiteY5" fmla="*/ 1629605 h 2453981"/>
              <a:gd name="connsiteX6" fmla="*/ 76696 w 989000"/>
              <a:gd name="connsiteY6" fmla="*/ 2446374 h 2453981"/>
              <a:gd name="connsiteX7" fmla="*/ 12687 w 989000"/>
              <a:gd name="connsiteY7" fmla="*/ 2368078 h 2453981"/>
              <a:gd name="connsiteX8" fmla="*/ 798501 w 989000"/>
              <a:gd name="connsiteY8" fmla="*/ 1571502 h 2453981"/>
              <a:gd name="connsiteX0" fmla="*/ 798501 w 989000"/>
              <a:gd name="connsiteY0" fmla="*/ 1571502 h 2453981"/>
              <a:gd name="connsiteX1" fmla="*/ 886320 w 989000"/>
              <a:gd name="connsiteY1" fmla="*/ 1455107 h 2453981"/>
              <a:gd name="connsiteX2" fmla="*/ 891655 w 989000"/>
              <a:gd name="connsiteY2" fmla="*/ 38263 h 2453981"/>
              <a:gd name="connsiteX3" fmla="*/ 989000 w 989000"/>
              <a:gd name="connsiteY3" fmla="*/ 47502 h 2453981"/>
              <a:gd name="connsiteX4" fmla="*/ 977094 w 989000"/>
              <a:gd name="connsiteY4" fmla="*/ 1496540 h 2453981"/>
              <a:gd name="connsiteX5" fmla="*/ 898799 w 989000"/>
              <a:gd name="connsiteY5" fmla="*/ 1629605 h 2453981"/>
              <a:gd name="connsiteX6" fmla="*/ 76696 w 989000"/>
              <a:gd name="connsiteY6" fmla="*/ 2446374 h 2453981"/>
              <a:gd name="connsiteX7" fmla="*/ 12687 w 989000"/>
              <a:gd name="connsiteY7" fmla="*/ 2368078 h 2453981"/>
              <a:gd name="connsiteX8" fmla="*/ 798501 w 989000"/>
              <a:gd name="connsiteY8" fmla="*/ 1571502 h 2453981"/>
              <a:gd name="connsiteX0" fmla="*/ 827076 w 989000"/>
              <a:gd name="connsiteY0" fmla="*/ 1561977 h 2453981"/>
              <a:gd name="connsiteX1" fmla="*/ 886320 w 989000"/>
              <a:gd name="connsiteY1" fmla="*/ 1455107 h 2453981"/>
              <a:gd name="connsiteX2" fmla="*/ 891655 w 989000"/>
              <a:gd name="connsiteY2" fmla="*/ 38263 h 2453981"/>
              <a:gd name="connsiteX3" fmla="*/ 989000 w 989000"/>
              <a:gd name="connsiteY3" fmla="*/ 47502 h 2453981"/>
              <a:gd name="connsiteX4" fmla="*/ 977094 w 989000"/>
              <a:gd name="connsiteY4" fmla="*/ 1496540 h 2453981"/>
              <a:gd name="connsiteX5" fmla="*/ 898799 w 989000"/>
              <a:gd name="connsiteY5" fmla="*/ 1629605 h 2453981"/>
              <a:gd name="connsiteX6" fmla="*/ 76696 w 989000"/>
              <a:gd name="connsiteY6" fmla="*/ 2446374 h 2453981"/>
              <a:gd name="connsiteX7" fmla="*/ 12687 w 989000"/>
              <a:gd name="connsiteY7" fmla="*/ 2368078 h 2453981"/>
              <a:gd name="connsiteX8" fmla="*/ 827076 w 989000"/>
              <a:gd name="connsiteY8" fmla="*/ 1561977 h 2453981"/>
              <a:gd name="connsiteX0" fmla="*/ 827076 w 989000"/>
              <a:gd name="connsiteY0" fmla="*/ 1561977 h 2453981"/>
              <a:gd name="connsiteX1" fmla="*/ 886320 w 989000"/>
              <a:gd name="connsiteY1" fmla="*/ 1455107 h 2453981"/>
              <a:gd name="connsiteX2" fmla="*/ 891655 w 989000"/>
              <a:gd name="connsiteY2" fmla="*/ 38263 h 2453981"/>
              <a:gd name="connsiteX3" fmla="*/ 989000 w 989000"/>
              <a:gd name="connsiteY3" fmla="*/ 47502 h 2453981"/>
              <a:gd name="connsiteX4" fmla="*/ 977094 w 989000"/>
              <a:gd name="connsiteY4" fmla="*/ 1496540 h 2453981"/>
              <a:gd name="connsiteX5" fmla="*/ 898799 w 989000"/>
              <a:gd name="connsiteY5" fmla="*/ 1629605 h 2453981"/>
              <a:gd name="connsiteX6" fmla="*/ 76696 w 989000"/>
              <a:gd name="connsiteY6" fmla="*/ 2446374 h 2453981"/>
              <a:gd name="connsiteX7" fmla="*/ 12687 w 989000"/>
              <a:gd name="connsiteY7" fmla="*/ 2368078 h 2453981"/>
              <a:gd name="connsiteX8" fmla="*/ 827076 w 989000"/>
              <a:gd name="connsiteY8" fmla="*/ 1561977 h 2453981"/>
              <a:gd name="connsiteX0" fmla="*/ 827076 w 989000"/>
              <a:gd name="connsiteY0" fmla="*/ 1561977 h 2453981"/>
              <a:gd name="connsiteX1" fmla="*/ 886320 w 989000"/>
              <a:gd name="connsiteY1" fmla="*/ 1455107 h 2453981"/>
              <a:gd name="connsiteX2" fmla="*/ 891655 w 989000"/>
              <a:gd name="connsiteY2" fmla="*/ 38263 h 2453981"/>
              <a:gd name="connsiteX3" fmla="*/ 989000 w 989000"/>
              <a:gd name="connsiteY3" fmla="*/ 47502 h 2453981"/>
              <a:gd name="connsiteX4" fmla="*/ 977094 w 989000"/>
              <a:gd name="connsiteY4" fmla="*/ 1496540 h 2453981"/>
              <a:gd name="connsiteX5" fmla="*/ 898799 w 989000"/>
              <a:gd name="connsiteY5" fmla="*/ 1629605 h 2453981"/>
              <a:gd name="connsiteX6" fmla="*/ 76696 w 989000"/>
              <a:gd name="connsiteY6" fmla="*/ 2446374 h 2453981"/>
              <a:gd name="connsiteX7" fmla="*/ 12687 w 989000"/>
              <a:gd name="connsiteY7" fmla="*/ 2368078 h 2453981"/>
              <a:gd name="connsiteX8" fmla="*/ 827076 w 989000"/>
              <a:gd name="connsiteY8" fmla="*/ 1561977 h 2453981"/>
              <a:gd name="connsiteX0" fmla="*/ 827076 w 989000"/>
              <a:gd name="connsiteY0" fmla="*/ 1561977 h 2453981"/>
              <a:gd name="connsiteX1" fmla="*/ 886320 w 989000"/>
              <a:gd name="connsiteY1" fmla="*/ 1455107 h 2453981"/>
              <a:gd name="connsiteX2" fmla="*/ 891655 w 989000"/>
              <a:gd name="connsiteY2" fmla="*/ 38263 h 2453981"/>
              <a:gd name="connsiteX3" fmla="*/ 989000 w 989000"/>
              <a:gd name="connsiteY3" fmla="*/ 47502 h 2453981"/>
              <a:gd name="connsiteX4" fmla="*/ 977094 w 989000"/>
              <a:gd name="connsiteY4" fmla="*/ 1496540 h 2453981"/>
              <a:gd name="connsiteX5" fmla="*/ 898799 w 989000"/>
              <a:gd name="connsiteY5" fmla="*/ 1629605 h 2453981"/>
              <a:gd name="connsiteX6" fmla="*/ 76696 w 989000"/>
              <a:gd name="connsiteY6" fmla="*/ 2446374 h 2453981"/>
              <a:gd name="connsiteX7" fmla="*/ 12687 w 989000"/>
              <a:gd name="connsiteY7" fmla="*/ 2368078 h 2453981"/>
              <a:gd name="connsiteX8" fmla="*/ 827076 w 989000"/>
              <a:gd name="connsiteY8" fmla="*/ 1561977 h 2453981"/>
              <a:gd name="connsiteX0" fmla="*/ 827076 w 989000"/>
              <a:gd name="connsiteY0" fmla="*/ 1561977 h 2453981"/>
              <a:gd name="connsiteX1" fmla="*/ 886320 w 989000"/>
              <a:gd name="connsiteY1" fmla="*/ 1455107 h 2453981"/>
              <a:gd name="connsiteX2" fmla="*/ 891655 w 989000"/>
              <a:gd name="connsiteY2" fmla="*/ 38263 h 2453981"/>
              <a:gd name="connsiteX3" fmla="*/ 989000 w 989000"/>
              <a:gd name="connsiteY3" fmla="*/ 47502 h 2453981"/>
              <a:gd name="connsiteX4" fmla="*/ 977094 w 989000"/>
              <a:gd name="connsiteY4" fmla="*/ 1496540 h 2453981"/>
              <a:gd name="connsiteX5" fmla="*/ 905943 w 989000"/>
              <a:gd name="connsiteY5" fmla="*/ 1622461 h 2453981"/>
              <a:gd name="connsiteX6" fmla="*/ 76696 w 989000"/>
              <a:gd name="connsiteY6" fmla="*/ 2446374 h 2453981"/>
              <a:gd name="connsiteX7" fmla="*/ 12687 w 989000"/>
              <a:gd name="connsiteY7" fmla="*/ 2368078 h 2453981"/>
              <a:gd name="connsiteX8" fmla="*/ 827076 w 989000"/>
              <a:gd name="connsiteY8" fmla="*/ 1561977 h 2453981"/>
              <a:gd name="connsiteX0" fmla="*/ 827076 w 989000"/>
              <a:gd name="connsiteY0" fmla="*/ 1561977 h 2453981"/>
              <a:gd name="connsiteX1" fmla="*/ 886320 w 989000"/>
              <a:gd name="connsiteY1" fmla="*/ 1455107 h 2453981"/>
              <a:gd name="connsiteX2" fmla="*/ 891655 w 989000"/>
              <a:gd name="connsiteY2" fmla="*/ 38263 h 2453981"/>
              <a:gd name="connsiteX3" fmla="*/ 989000 w 989000"/>
              <a:gd name="connsiteY3" fmla="*/ 47502 h 2453981"/>
              <a:gd name="connsiteX4" fmla="*/ 977094 w 989000"/>
              <a:gd name="connsiteY4" fmla="*/ 1496540 h 2453981"/>
              <a:gd name="connsiteX5" fmla="*/ 905943 w 989000"/>
              <a:gd name="connsiteY5" fmla="*/ 1622461 h 2453981"/>
              <a:gd name="connsiteX6" fmla="*/ 76696 w 989000"/>
              <a:gd name="connsiteY6" fmla="*/ 2446374 h 2453981"/>
              <a:gd name="connsiteX7" fmla="*/ 12687 w 989000"/>
              <a:gd name="connsiteY7" fmla="*/ 2368078 h 2453981"/>
              <a:gd name="connsiteX8" fmla="*/ 827076 w 989000"/>
              <a:gd name="connsiteY8" fmla="*/ 1561977 h 2453981"/>
              <a:gd name="connsiteX0" fmla="*/ 827076 w 989000"/>
              <a:gd name="connsiteY0" fmla="*/ 1561977 h 2453981"/>
              <a:gd name="connsiteX1" fmla="*/ 886320 w 989000"/>
              <a:gd name="connsiteY1" fmla="*/ 1455107 h 2453981"/>
              <a:gd name="connsiteX2" fmla="*/ 891655 w 989000"/>
              <a:gd name="connsiteY2" fmla="*/ 38263 h 2453981"/>
              <a:gd name="connsiteX3" fmla="*/ 989000 w 989000"/>
              <a:gd name="connsiteY3" fmla="*/ 47502 h 2453981"/>
              <a:gd name="connsiteX4" fmla="*/ 986619 w 989000"/>
              <a:gd name="connsiteY4" fmla="*/ 1496540 h 2453981"/>
              <a:gd name="connsiteX5" fmla="*/ 905943 w 989000"/>
              <a:gd name="connsiteY5" fmla="*/ 1622461 h 2453981"/>
              <a:gd name="connsiteX6" fmla="*/ 76696 w 989000"/>
              <a:gd name="connsiteY6" fmla="*/ 2446374 h 2453981"/>
              <a:gd name="connsiteX7" fmla="*/ 12687 w 989000"/>
              <a:gd name="connsiteY7" fmla="*/ 2368078 h 2453981"/>
              <a:gd name="connsiteX8" fmla="*/ 827076 w 989000"/>
              <a:gd name="connsiteY8" fmla="*/ 1561977 h 2453981"/>
              <a:gd name="connsiteX0" fmla="*/ 827076 w 989000"/>
              <a:gd name="connsiteY0" fmla="*/ 1561977 h 2453981"/>
              <a:gd name="connsiteX1" fmla="*/ 886320 w 989000"/>
              <a:gd name="connsiteY1" fmla="*/ 1455107 h 2453981"/>
              <a:gd name="connsiteX2" fmla="*/ 891655 w 989000"/>
              <a:gd name="connsiteY2" fmla="*/ 38263 h 2453981"/>
              <a:gd name="connsiteX3" fmla="*/ 989000 w 989000"/>
              <a:gd name="connsiteY3" fmla="*/ 47502 h 2453981"/>
              <a:gd name="connsiteX4" fmla="*/ 986619 w 989000"/>
              <a:gd name="connsiteY4" fmla="*/ 1496540 h 2453981"/>
              <a:gd name="connsiteX5" fmla="*/ 905943 w 989000"/>
              <a:gd name="connsiteY5" fmla="*/ 1622461 h 2453981"/>
              <a:gd name="connsiteX6" fmla="*/ 76696 w 989000"/>
              <a:gd name="connsiteY6" fmla="*/ 2446374 h 2453981"/>
              <a:gd name="connsiteX7" fmla="*/ 12687 w 989000"/>
              <a:gd name="connsiteY7" fmla="*/ 2368078 h 2453981"/>
              <a:gd name="connsiteX8" fmla="*/ 827076 w 989000"/>
              <a:gd name="connsiteY8" fmla="*/ 1561977 h 245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9000" h="2453981">
                <a:moveTo>
                  <a:pt x="827076" y="1561977"/>
                </a:moveTo>
                <a:cubicBezTo>
                  <a:pt x="884227" y="1515108"/>
                  <a:pt x="872789" y="1514639"/>
                  <a:pt x="886320" y="1455107"/>
                </a:cubicBezTo>
                <a:cubicBezTo>
                  <a:pt x="888098" y="982826"/>
                  <a:pt x="889877" y="510544"/>
                  <a:pt x="891655" y="38263"/>
                </a:cubicBezTo>
                <a:cubicBezTo>
                  <a:pt x="898042" y="-18885"/>
                  <a:pt x="989000" y="-8891"/>
                  <a:pt x="989000" y="47502"/>
                </a:cubicBezTo>
                <a:cubicBezTo>
                  <a:pt x="985031" y="530515"/>
                  <a:pt x="990588" y="1013527"/>
                  <a:pt x="986619" y="1496540"/>
                </a:cubicBezTo>
                <a:cubicBezTo>
                  <a:pt x="974713" y="1538645"/>
                  <a:pt x="979005" y="1555786"/>
                  <a:pt x="905943" y="1622461"/>
                </a:cubicBezTo>
                <a:lnTo>
                  <a:pt x="76696" y="2446374"/>
                </a:lnTo>
                <a:cubicBezTo>
                  <a:pt x="15540" y="2474949"/>
                  <a:pt x="-20652" y="2417327"/>
                  <a:pt x="12687" y="2368078"/>
                </a:cubicBezTo>
                <a:lnTo>
                  <a:pt x="827076" y="1561977"/>
                </a:lnTo>
                <a:close/>
              </a:path>
            </a:pathLst>
          </a:custGeom>
          <a:noFill/>
          <a:ln w="15875"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algn="l"/>
            <a:endParaRPr lang="en-US"/>
          </a:p>
        </p:txBody>
      </p:sp>
      <p:sp>
        <p:nvSpPr>
          <p:cNvPr id="20" name="Rectangle 52">
            <a:extLst>
              <a:ext uri="{FF2B5EF4-FFF2-40B4-BE49-F238E27FC236}">
                <a16:creationId xmlns:a16="http://schemas.microsoft.com/office/drawing/2014/main" id="{CC1A37FA-FA50-8CBA-6015-43AA17FBEA5D}"/>
              </a:ext>
            </a:extLst>
          </p:cNvPr>
          <p:cNvSpPr/>
          <p:nvPr/>
        </p:nvSpPr>
        <p:spPr>
          <a:xfrm>
            <a:off x="3857508" y="3693138"/>
            <a:ext cx="105692" cy="1061728"/>
          </a:xfrm>
          <a:custGeom>
            <a:avLst/>
            <a:gdLst>
              <a:gd name="connsiteX0" fmla="*/ 0 w 152400"/>
              <a:gd name="connsiteY0" fmla="*/ 0 h 1066800"/>
              <a:gd name="connsiteX1" fmla="*/ 152400 w 152400"/>
              <a:gd name="connsiteY1" fmla="*/ 0 h 1066800"/>
              <a:gd name="connsiteX2" fmla="*/ 152400 w 152400"/>
              <a:gd name="connsiteY2" fmla="*/ 1066800 h 1066800"/>
              <a:gd name="connsiteX3" fmla="*/ 0 w 152400"/>
              <a:gd name="connsiteY3" fmla="*/ 1066800 h 1066800"/>
              <a:gd name="connsiteX4" fmla="*/ 0 w 152400"/>
              <a:gd name="connsiteY4" fmla="*/ 0 h 1066800"/>
              <a:gd name="connsiteX0" fmla="*/ 0 w 152400"/>
              <a:gd name="connsiteY0" fmla="*/ 133350 h 1200150"/>
              <a:gd name="connsiteX1" fmla="*/ 152400 w 152400"/>
              <a:gd name="connsiteY1" fmla="*/ 133350 h 1200150"/>
              <a:gd name="connsiteX2" fmla="*/ 152400 w 152400"/>
              <a:gd name="connsiteY2" fmla="*/ 1200150 h 1200150"/>
              <a:gd name="connsiteX3" fmla="*/ 0 w 152400"/>
              <a:gd name="connsiteY3" fmla="*/ 1200150 h 1200150"/>
              <a:gd name="connsiteX4" fmla="*/ 0 w 152400"/>
              <a:gd name="connsiteY4" fmla="*/ 133350 h 1200150"/>
              <a:gd name="connsiteX0" fmla="*/ 0 w 152400"/>
              <a:gd name="connsiteY0" fmla="*/ 133350 h 1200150"/>
              <a:gd name="connsiteX1" fmla="*/ 152400 w 152400"/>
              <a:gd name="connsiteY1" fmla="*/ 133350 h 1200150"/>
              <a:gd name="connsiteX2" fmla="*/ 152400 w 152400"/>
              <a:gd name="connsiteY2" fmla="*/ 1200150 h 1200150"/>
              <a:gd name="connsiteX3" fmla="*/ 0 w 152400"/>
              <a:gd name="connsiteY3" fmla="*/ 1200150 h 1200150"/>
              <a:gd name="connsiteX4" fmla="*/ 0 w 152400"/>
              <a:gd name="connsiteY4" fmla="*/ 133350 h 1200150"/>
              <a:gd name="connsiteX0" fmla="*/ 50006 w 152400"/>
              <a:gd name="connsiteY0" fmla="*/ 148495 h 1186720"/>
              <a:gd name="connsiteX1" fmla="*/ 152400 w 152400"/>
              <a:gd name="connsiteY1" fmla="*/ 119920 h 1186720"/>
              <a:gd name="connsiteX2" fmla="*/ 152400 w 152400"/>
              <a:gd name="connsiteY2" fmla="*/ 1186720 h 1186720"/>
              <a:gd name="connsiteX3" fmla="*/ 0 w 152400"/>
              <a:gd name="connsiteY3" fmla="*/ 1186720 h 1186720"/>
              <a:gd name="connsiteX4" fmla="*/ 50006 w 152400"/>
              <a:gd name="connsiteY4" fmla="*/ 148495 h 1186720"/>
              <a:gd name="connsiteX0" fmla="*/ 0 w 102394"/>
              <a:gd name="connsiteY0" fmla="*/ 148495 h 1186720"/>
              <a:gd name="connsiteX1" fmla="*/ 102394 w 102394"/>
              <a:gd name="connsiteY1" fmla="*/ 119920 h 1186720"/>
              <a:gd name="connsiteX2" fmla="*/ 102394 w 102394"/>
              <a:gd name="connsiteY2" fmla="*/ 1186720 h 1186720"/>
              <a:gd name="connsiteX3" fmla="*/ 4763 w 102394"/>
              <a:gd name="connsiteY3" fmla="*/ 1103377 h 1186720"/>
              <a:gd name="connsiteX4" fmla="*/ 0 w 102394"/>
              <a:gd name="connsiteY4" fmla="*/ 148495 h 1186720"/>
              <a:gd name="connsiteX0" fmla="*/ 0 w 119063"/>
              <a:gd name="connsiteY0" fmla="*/ 148495 h 1110520"/>
              <a:gd name="connsiteX1" fmla="*/ 102394 w 119063"/>
              <a:gd name="connsiteY1" fmla="*/ 119920 h 1110520"/>
              <a:gd name="connsiteX2" fmla="*/ 119063 w 119063"/>
              <a:gd name="connsiteY2" fmla="*/ 1110520 h 1110520"/>
              <a:gd name="connsiteX3" fmla="*/ 4763 w 119063"/>
              <a:gd name="connsiteY3" fmla="*/ 1103377 h 1110520"/>
              <a:gd name="connsiteX4" fmla="*/ 0 w 119063"/>
              <a:gd name="connsiteY4" fmla="*/ 148495 h 1110520"/>
              <a:gd name="connsiteX0" fmla="*/ 0 w 119063"/>
              <a:gd name="connsiteY0" fmla="*/ 148495 h 1228633"/>
              <a:gd name="connsiteX1" fmla="*/ 102394 w 119063"/>
              <a:gd name="connsiteY1" fmla="*/ 119920 h 1228633"/>
              <a:gd name="connsiteX2" fmla="*/ 119063 w 119063"/>
              <a:gd name="connsiteY2" fmla="*/ 1110520 h 1228633"/>
              <a:gd name="connsiteX3" fmla="*/ 4763 w 119063"/>
              <a:gd name="connsiteY3" fmla="*/ 1103377 h 1228633"/>
              <a:gd name="connsiteX4" fmla="*/ 0 w 119063"/>
              <a:gd name="connsiteY4" fmla="*/ 148495 h 1228633"/>
              <a:gd name="connsiteX0" fmla="*/ 0 w 119063"/>
              <a:gd name="connsiteY0" fmla="*/ 148495 h 1194403"/>
              <a:gd name="connsiteX1" fmla="*/ 102394 w 119063"/>
              <a:gd name="connsiteY1" fmla="*/ 119920 h 1194403"/>
              <a:gd name="connsiteX2" fmla="*/ 119063 w 119063"/>
              <a:gd name="connsiteY2" fmla="*/ 1110520 h 1194403"/>
              <a:gd name="connsiteX3" fmla="*/ 4763 w 119063"/>
              <a:gd name="connsiteY3" fmla="*/ 1103377 h 1194403"/>
              <a:gd name="connsiteX4" fmla="*/ 0 w 119063"/>
              <a:gd name="connsiteY4" fmla="*/ 148495 h 1194403"/>
              <a:gd name="connsiteX0" fmla="*/ 0 w 119063"/>
              <a:gd name="connsiteY0" fmla="*/ 148495 h 1164269"/>
              <a:gd name="connsiteX1" fmla="*/ 102394 w 119063"/>
              <a:gd name="connsiteY1" fmla="*/ 119920 h 1164269"/>
              <a:gd name="connsiteX2" fmla="*/ 119063 w 119063"/>
              <a:gd name="connsiteY2" fmla="*/ 1110520 h 1164269"/>
              <a:gd name="connsiteX3" fmla="*/ 4763 w 119063"/>
              <a:gd name="connsiteY3" fmla="*/ 1103377 h 1164269"/>
              <a:gd name="connsiteX4" fmla="*/ 0 w 119063"/>
              <a:gd name="connsiteY4" fmla="*/ 148495 h 1164269"/>
              <a:gd name="connsiteX0" fmla="*/ 0 w 107157"/>
              <a:gd name="connsiteY0" fmla="*/ 148495 h 1164269"/>
              <a:gd name="connsiteX1" fmla="*/ 102394 w 107157"/>
              <a:gd name="connsiteY1" fmla="*/ 119920 h 1164269"/>
              <a:gd name="connsiteX2" fmla="*/ 107157 w 107157"/>
              <a:gd name="connsiteY2" fmla="*/ 1110520 h 1164269"/>
              <a:gd name="connsiteX3" fmla="*/ 4763 w 107157"/>
              <a:gd name="connsiteY3" fmla="*/ 1103377 h 1164269"/>
              <a:gd name="connsiteX4" fmla="*/ 0 w 107157"/>
              <a:gd name="connsiteY4" fmla="*/ 148495 h 1164269"/>
              <a:gd name="connsiteX0" fmla="*/ 0 w 114301"/>
              <a:gd name="connsiteY0" fmla="*/ 148495 h 1164269"/>
              <a:gd name="connsiteX1" fmla="*/ 102394 w 114301"/>
              <a:gd name="connsiteY1" fmla="*/ 119920 h 1164269"/>
              <a:gd name="connsiteX2" fmla="*/ 114301 w 114301"/>
              <a:gd name="connsiteY2" fmla="*/ 1110520 h 1164269"/>
              <a:gd name="connsiteX3" fmla="*/ 4763 w 114301"/>
              <a:gd name="connsiteY3" fmla="*/ 1103377 h 1164269"/>
              <a:gd name="connsiteX4" fmla="*/ 0 w 114301"/>
              <a:gd name="connsiteY4" fmla="*/ 148495 h 1164269"/>
              <a:gd name="connsiteX0" fmla="*/ 0 w 114301"/>
              <a:gd name="connsiteY0" fmla="*/ 148495 h 1161873"/>
              <a:gd name="connsiteX1" fmla="*/ 102394 w 114301"/>
              <a:gd name="connsiteY1" fmla="*/ 119920 h 1161873"/>
              <a:gd name="connsiteX2" fmla="*/ 114301 w 114301"/>
              <a:gd name="connsiteY2" fmla="*/ 1110520 h 1161873"/>
              <a:gd name="connsiteX3" fmla="*/ 9526 w 114301"/>
              <a:gd name="connsiteY3" fmla="*/ 1098614 h 1161873"/>
              <a:gd name="connsiteX4" fmla="*/ 0 w 114301"/>
              <a:gd name="connsiteY4" fmla="*/ 148495 h 1161873"/>
              <a:gd name="connsiteX0" fmla="*/ 0 w 114301"/>
              <a:gd name="connsiteY0" fmla="*/ 148495 h 1168211"/>
              <a:gd name="connsiteX1" fmla="*/ 102394 w 114301"/>
              <a:gd name="connsiteY1" fmla="*/ 119920 h 1168211"/>
              <a:gd name="connsiteX2" fmla="*/ 114301 w 114301"/>
              <a:gd name="connsiteY2" fmla="*/ 1110520 h 1168211"/>
              <a:gd name="connsiteX3" fmla="*/ 9526 w 114301"/>
              <a:gd name="connsiteY3" fmla="*/ 1098614 h 1168211"/>
              <a:gd name="connsiteX4" fmla="*/ 0 w 114301"/>
              <a:gd name="connsiteY4" fmla="*/ 148495 h 1168211"/>
              <a:gd name="connsiteX0" fmla="*/ 0 w 114301"/>
              <a:gd name="connsiteY0" fmla="*/ 212400 h 1232116"/>
              <a:gd name="connsiteX1" fmla="*/ 102394 w 114301"/>
              <a:gd name="connsiteY1" fmla="*/ 183825 h 1232116"/>
              <a:gd name="connsiteX2" fmla="*/ 114301 w 114301"/>
              <a:gd name="connsiteY2" fmla="*/ 1174425 h 1232116"/>
              <a:gd name="connsiteX3" fmla="*/ 9526 w 114301"/>
              <a:gd name="connsiteY3" fmla="*/ 1162519 h 1232116"/>
              <a:gd name="connsiteX4" fmla="*/ 0 w 114301"/>
              <a:gd name="connsiteY4" fmla="*/ 212400 h 1232116"/>
              <a:gd name="connsiteX0" fmla="*/ 0 w 134694"/>
              <a:gd name="connsiteY0" fmla="*/ 165035 h 1184751"/>
              <a:gd name="connsiteX1" fmla="*/ 102394 w 134694"/>
              <a:gd name="connsiteY1" fmla="*/ 136460 h 1184751"/>
              <a:gd name="connsiteX2" fmla="*/ 114301 w 134694"/>
              <a:gd name="connsiteY2" fmla="*/ 1127060 h 1184751"/>
              <a:gd name="connsiteX3" fmla="*/ 9526 w 134694"/>
              <a:gd name="connsiteY3" fmla="*/ 1115154 h 1184751"/>
              <a:gd name="connsiteX4" fmla="*/ 0 w 134694"/>
              <a:gd name="connsiteY4" fmla="*/ 165035 h 1184751"/>
              <a:gd name="connsiteX0" fmla="*/ 0 w 130516"/>
              <a:gd name="connsiteY0" fmla="*/ 131626 h 1151342"/>
              <a:gd name="connsiteX1" fmla="*/ 102394 w 130516"/>
              <a:gd name="connsiteY1" fmla="*/ 103051 h 1151342"/>
              <a:gd name="connsiteX2" fmla="*/ 114301 w 130516"/>
              <a:gd name="connsiteY2" fmla="*/ 1093651 h 1151342"/>
              <a:gd name="connsiteX3" fmla="*/ 9526 w 130516"/>
              <a:gd name="connsiteY3" fmla="*/ 1081745 h 1151342"/>
              <a:gd name="connsiteX4" fmla="*/ 0 w 130516"/>
              <a:gd name="connsiteY4" fmla="*/ 131626 h 1151342"/>
              <a:gd name="connsiteX0" fmla="*/ 0 w 129474"/>
              <a:gd name="connsiteY0" fmla="*/ 114930 h 1134646"/>
              <a:gd name="connsiteX1" fmla="*/ 102394 w 129474"/>
              <a:gd name="connsiteY1" fmla="*/ 86355 h 1134646"/>
              <a:gd name="connsiteX2" fmla="*/ 114301 w 129474"/>
              <a:gd name="connsiteY2" fmla="*/ 1076955 h 1134646"/>
              <a:gd name="connsiteX3" fmla="*/ 9526 w 129474"/>
              <a:gd name="connsiteY3" fmla="*/ 1065049 h 1134646"/>
              <a:gd name="connsiteX4" fmla="*/ 0 w 129474"/>
              <a:gd name="connsiteY4" fmla="*/ 114930 h 1134646"/>
              <a:gd name="connsiteX0" fmla="*/ 0 w 129474"/>
              <a:gd name="connsiteY0" fmla="*/ 114930 h 1134646"/>
              <a:gd name="connsiteX1" fmla="*/ 102394 w 129474"/>
              <a:gd name="connsiteY1" fmla="*/ 86355 h 1134646"/>
              <a:gd name="connsiteX2" fmla="*/ 114301 w 129474"/>
              <a:gd name="connsiteY2" fmla="*/ 1076955 h 1134646"/>
              <a:gd name="connsiteX3" fmla="*/ 9526 w 129474"/>
              <a:gd name="connsiteY3" fmla="*/ 1065049 h 1134646"/>
              <a:gd name="connsiteX4" fmla="*/ 0 w 129474"/>
              <a:gd name="connsiteY4" fmla="*/ 114930 h 1134646"/>
              <a:gd name="connsiteX0" fmla="*/ 0 w 126362"/>
              <a:gd name="connsiteY0" fmla="*/ 114930 h 1134646"/>
              <a:gd name="connsiteX1" fmla="*/ 102394 w 126362"/>
              <a:gd name="connsiteY1" fmla="*/ 86355 h 1134646"/>
              <a:gd name="connsiteX2" fmla="*/ 114301 w 126362"/>
              <a:gd name="connsiteY2" fmla="*/ 1076955 h 1134646"/>
              <a:gd name="connsiteX3" fmla="*/ 9526 w 126362"/>
              <a:gd name="connsiteY3" fmla="*/ 1065049 h 1134646"/>
              <a:gd name="connsiteX4" fmla="*/ 0 w 126362"/>
              <a:gd name="connsiteY4" fmla="*/ 114930 h 1134646"/>
              <a:gd name="connsiteX0" fmla="*/ 0 w 131276"/>
              <a:gd name="connsiteY0" fmla="*/ 101987 h 1121703"/>
              <a:gd name="connsiteX1" fmla="*/ 109538 w 131276"/>
              <a:gd name="connsiteY1" fmla="*/ 104368 h 1121703"/>
              <a:gd name="connsiteX2" fmla="*/ 114301 w 131276"/>
              <a:gd name="connsiteY2" fmla="*/ 1064012 h 1121703"/>
              <a:gd name="connsiteX3" fmla="*/ 9526 w 131276"/>
              <a:gd name="connsiteY3" fmla="*/ 1052106 h 1121703"/>
              <a:gd name="connsiteX4" fmla="*/ 0 w 131276"/>
              <a:gd name="connsiteY4" fmla="*/ 101987 h 1121703"/>
              <a:gd name="connsiteX0" fmla="*/ 0 w 131276"/>
              <a:gd name="connsiteY0" fmla="*/ 101987 h 1121703"/>
              <a:gd name="connsiteX1" fmla="*/ 109538 w 131276"/>
              <a:gd name="connsiteY1" fmla="*/ 104368 h 1121703"/>
              <a:gd name="connsiteX2" fmla="*/ 114301 w 131276"/>
              <a:gd name="connsiteY2" fmla="*/ 1064012 h 1121703"/>
              <a:gd name="connsiteX3" fmla="*/ 9526 w 131276"/>
              <a:gd name="connsiteY3" fmla="*/ 1052106 h 1121703"/>
              <a:gd name="connsiteX4" fmla="*/ 0 w 131276"/>
              <a:gd name="connsiteY4" fmla="*/ 101987 h 1121703"/>
              <a:gd name="connsiteX0" fmla="*/ 0 w 131276"/>
              <a:gd name="connsiteY0" fmla="*/ 101987 h 1121703"/>
              <a:gd name="connsiteX1" fmla="*/ 109538 w 131276"/>
              <a:gd name="connsiteY1" fmla="*/ 104368 h 1121703"/>
              <a:gd name="connsiteX2" fmla="*/ 114301 w 131276"/>
              <a:gd name="connsiteY2" fmla="*/ 1064012 h 1121703"/>
              <a:gd name="connsiteX3" fmla="*/ 9526 w 131276"/>
              <a:gd name="connsiteY3" fmla="*/ 1052106 h 1121703"/>
              <a:gd name="connsiteX4" fmla="*/ 0 w 131276"/>
              <a:gd name="connsiteY4" fmla="*/ 101987 h 1121703"/>
              <a:gd name="connsiteX0" fmla="*/ 0 w 131276"/>
              <a:gd name="connsiteY0" fmla="*/ 101987 h 1121703"/>
              <a:gd name="connsiteX1" fmla="*/ 109538 w 131276"/>
              <a:gd name="connsiteY1" fmla="*/ 104368 h 1121703"/>
              <a:gd name="connsiteX2" fmla="*/ 114301 w 131276"/>
              <a:gd name="connsiteY2" fmla="*/ 1064012 h 1121703"/>
              <a:gd name="connsiteX3" fmla="*/ 9526 w 131276"/>
              <a:gd name="connsiteY3" fmla="*/ 1052106 h 1121703"/>
              <a:gd name="connsiteX4" fmla="*/ 0 w 131276"/>
              <a:gd name="connsiteY4" fmla="*/ 101987 h 1121703"/>
              <a:gd name="connsiteX0" fmla="*/ 916 w 122667"/>
              <a:gd name="connsiteY0" fmla="*/ 101987 h 1121703"/>
              <a:gd name="connsiteX1" fmla="*/ 100929 w 122667"/>
              <a:gd name="connsiteY1" fmla="*/ 104368 h 1121703"/>
              <a:gd name="connsiteX2" fmla="*/ 105692 w 122667"/>
              <a:gd name="connsiteY2" fmla="*/ 1064012 h 1121703"/>
              <a:gd name="connsiteX3" fmla="*/ 917 w 122667"/>
              <a:gd name="connsiteY3" fmla="*/ 1052106 h 1121703"/>
              <a:gd name="connsiteX4" fmla="*/ 916 w 122667"/>
              <a:gd name="connsiteY4" fmla="*/ 101987 h 1121703"/>
              <a:gd name="connsiteX0" fmla="*/ 916 w 122667"/>
              <a:gd name="connsiteY0" fmla="*/ 68831 h 1088547"/>
              <a:gd name="connsiteX1" fmla="*/ 100929 w 122667"/>
              <a:gd name="connsiteY1" fmla="*/ 71212 h 1088547"/>
              <a:gd name="connsiteX2" fmla="*/ 105692 w 122667"/>
              <a:gd name="connsiteY2" fmla="*/ 1030856 h 1088547"/>
              <a:gd name="connsiteX3" fmla="*/ 917 w 122667"/>
              <a:gd name="connsiteY3" fmla="*/ 1018950 h 1088547"/>
              <a:gd name="connsiteX4" fmla="*/ 916 w 122667"/>
              <a:gd name="connsiteY4" fmla="*/ 68831 h 1088547"/>
              <a:gd name="connsiteX0" fmla="*/ 916 w 122667"/>
              <a:gd name="connsiteY0" fmla="*/ 52510 h 1072226"/>
              <a:gd name="connsiteX1" fmla="*/ 100929 w 122667"/>
              <a:gd name="connsiteY1" fmla="*/ 54891 h 1072226"/>
              <a:gd name="connsiteX2" fmla="*/ 105692 w 122667"/>
              <a:gd name="connsiteY2" fmla="*/ 1014535 h 1072226"/>
              <a:gd name="connsiteX3" fmla="*/ 917 w 122667"/>
              <a:gd name="connsiteY3" fmla="*/ 1002629 h 1072226"/>
              <a:gd name="connsiteX4" fmla="*/ 916 w 122667"/>
              <a:gd name="connsiteY4" fmla="*/ 52510 h 1072226"/>
              <a:gd name="connsiteX0" fmla="*/ 916 w 122667"/>
              <a:gd name="connsiteY0" fmla="*/ 42012 h 1061728"/>
              <a:gd name="connsiteX1" fmla="*/ 100929 w 122667"/>
              <a:gd name="connsiteY1" fmla="*/ 44393 h 1061728"/>
              <a:gd name="connsiteX2" fmla="*/ 105692 w 122667"/>
              <a:gd name="connsiteY2" fmla="*/ 1004037 h 1061728"/>
              <a:gd name="connsiteX3" fmla="*/ 917 w 122667"/>
              <a:gd name="connsiteY3" fmla="*/ 992131 h 1061728"/>
              <a:gd name="connsiteX4" fmla="*/ 916 w 122667"/>
              <a:gd name="connsiteY4" fmla="*/ 42012 h 1061728"/>
              <a:gd name="connsiteX0" fmla="*/ 916 w 105692"/>
              <a:gd name="connsiteY0" fmla="*/ 42012 h 1061728"/>
              <a:gd name="connsiteX1" fmla="*/ 100929 w 105692"/>
              <a:gd name="connsiteY1" fmla="*/ 44393 h 1061728"/>
              <a:gd name="connsiteX2" fmla="*/ 105692 w 105692"/>
              <a:gd name="connsiteY2" fmla="*/ 1004037 h 1061728"/>
              <a:gd name="connsiteX3" fmla="*/ 917 w 105692"/>
              <a:gd name="connsiteY3" fmla="*/ 992131 h 1061728"/>
              <a:gd name="connsiteX4" fmla="*/ 916 w 105692"/>
              <a:gd name="connsiteY4" fmla="*/ 42012 h 106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92" h="1061728">
                <a:moveTo>
                  <a:pt x="916" y="42012"/>
                </a:moveTo>
                <a:cubicBezTo>
                  <a:pt x="7267" y="-9582"/>
                  <a:pt x="94578" y="-19108"/>
                  <a:pt x="100929" y="44393"/>
                </a:cubicBezTo>
                <a:cubicBezTo>
                  <a:pt x="102517" y="364274"/>
                  <a:pt x="104104" y="684156"/>
                  <a:pt x="105692" y="1004037"/>
                </a:cubicBezTo>
                <a:cubicBezTo>
                  <a:pt x="103708" y="1070315"/>
                  <a:pt x="8855" y="1095319"/>
                  <a:pt x="917" y="992131"/>
                </a:cubicBezTo>
                <a:cubicBezTo>
                  <a:pt x="-2258" y="675425"/>
                  <a:pt x="4091" y="358718"/>
                  <a:pt x="916" y="42012"/>
                </a:cubicBezTo>
                <a:close/>
              </a:path>
            </a:pathLst>
          </a:custGeom>
          <a:noFill/>
          <a:ln w="15875"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algn="l"/>
            <a:endParaRPr lang="en-US"/>
          </a:p>
        </p:txBody>
      </p:sp>
      <p:sp>
        <p:nvSpPr>
          <p:cNvPr id="21" name="Rectangle 52">
            <a:extLst>
              <a:ext uri="{FF2B5EF4-FFF2-40B4-BE49-F238E27FC236}">
                <a16:creationId xmlns:a16="http://schemas.microsoft.com/office/drawing/2014/main" id="{77A570F3-B2B1-A0E3-0799-241E49E271AA}"/>
              </a:ext>
            </a:extLst>
          </p:cNvPr>
          <p:cNvSpPr/>
          <p:nvPr/>
        </p:nvSpPr>
        <p:spPr>
          <a:xfrm rot="2736235">
            <a:off x="10509688" y="3983529"/>
            <a:ext cx="111984" cy="2011680"/>
          </a:xfrm>
          <a:custGeom>
            <a:avLst/>
            <a:gdLst>
              <a:gd name="connsiteX0" fmla="*/ 0 w 152400"/>
              <a:gd name="connsiteY0" fmla="*/ 0 h 1066800"/>
              <a:gd name="connsiteX1" fmla="*/ 152400 w 152400"/>
              <a:gd name="connsiteY1" fmla="*/ 0 h 1066800"/>
              <a:gd name="connsiteX2" fmla="*/ 152400 w 152400"/>
              <a:gd name="connsiteY2" fmla="*/ 1066800 h 1066800"/>
              <a:gd name="connsiteX3" fmla="*/ 0 w 152400"/>
              <a:gd name="connsiteY3" fmla="*/ 1066800 h 1066800"/>
              <a:gd name="connsiteX4" fmla="*/ 0 w 152400"/>
              <a:gd name="connsiteY4" fmla="*/ 0 h 1066800"/>
              <a:gd name="connsiteX0" fmla="*/ 0 w 152400"/>
              <a:gd name="connsiteY0" fmla="*/ 133350 h 1200150"/>
              <a:gd name="connsiteX1" fmla="*/ 152400 w 152400"/>
              <a:gd name="connsiteY1" fmla="*/ 133350 h 1200150"/>
              <a:gd name="connsiteX2" fmla="*/ 152400 w 152400"/>
              <a:gd name="connsiteY2" fmla="*/ 1200150 h 1200150"/>
              <a:gd name="connsiteX3" fmla="*/ 0 w 152400"/>
              <a:gd name="connsiteY3" fmla="*/ 1200150 h 1200150"/>
              <a:gd name="connsiteX4" fmla="*/ 0 w 152400"/>
              <a:gd name="connsiteY4" fmla="*/ 133350 h 1200150"/>
              <a:gd name="connsiteX0" fmla="*/ 0 w 152400"/>
              <a:gd name="connsiteY0" fmla="*/ 133350 h 1200150"/>
              <a:gd name="connsiteX1" fmla="*/ 152400 w 152400"/>
              <a:gd name="connsiteY1" fmla="*/ 133350 h 1200150"/>
              <a:gd name="connsiteX2" fmla="*/ 152400 w 152400"/>
              <a:gd name="connsiteY2" fmla="*/ 1200150 h 1200150"/>
              <a:gd name="connsiteX3" fmla="*/ 0 w 152400"/>
              <a:gd name="connsiteY3" fmla="*/ 1200150 h 1200150"/>
              <a:gd name="connsiteX4" fmla="*/ 0 w 152400"/>
              <a:gd name="connsiteY4" fmla="*/ 133350 h 1200150"/>
              <a:gd name="connsiteX0" fmla="*/ 50006 w 152400"/>
              <a:gd name="connsiteY0" fmla="*/ 148495 h 1186720"/>
              <a:gd name="connsiteX1" fmla="*/ 152400 w 152400"/>
              <a:gd name="connsiteY1" fmla="*/ 119920 h 1186720"/>
              <a:gd name="connsiteX2" fmla="*/ 152400 w 152400"/>
              <a:gd name="connsiteY2" fmla="*/ 1186720 h 1186720"/>
              <a:gd name="connsiteX3" fmla="*/ 0 w 152400"/>
              <a:gd name="connsiteY3" fmla="*/ 1186720 h 1186720"/>
              <a:gd name="connsiteX4" fmla="*/ 50006 w 152400"/>
              <a:gd name="connsiteY4" fmla="*/ 148495 h 1186720"/>
              <a:gd name="connsiteX0" fmla="*/ 0 w 102394"/>
              <a:gd name="connsiteY0" fmla="*/ 148495 h 1186720"/>
              <a:gd name="connsiteX1" fmla="*/ 102394 w 102394"/>
              <a:gd name="connsiteY1" fmla="*/ 119920 h 1186720"/>
              <a:gd name="connsiteX2" fmla="*/ 102394 w 102394"/>
              <a:gd name="connsiteY2" fmla="*/ 1186720 h 1186720"/>
              <a:gd name="connsiteX3" fmla="*/ 4763 w 102394"/>
              <a:gd name="connsiteY3" fmla="*/ 1103377 h 1186720"/>
              <a:gd name="connsiteX4" fmla="*/ 0 w 102394"/>
              <a:gd name="connsiteY4" fmla="*/ 148495 h 1186720"/>
              <a:gd name="connsiteX0" fmla="*/ 0 w 119063"/>
              <a:gd name="connsiteY0" fmla="*/ 148495 h 1110520"/>
              <a:gd name="connsiteX1" fmla="*/ 102394 w 119063"/>
              <a:gd name="connsiteY1" fmla="*/ 119920 h 1110520"/>
              <a:gd name="connsiteX2" fmla="*/ 119063 w 119063"/>
              <a:gd name="connsiteY2" fmla="*/ 1110520 h 1110520"/>
              <a:gd name="connsiteX3" fmla="*/ 4763 w 119063"/>
              <a:gd name="connsiteY3" fmla="*/ 1103377 h 1110520"/>
              <a:gd name="connsiteX4" fmla="*/ 0 w 119063"/>
              <a:gd name="connsiteY4" fmla="*/ 148495 h 1110520"/>
              <a:gd name="connsiteX0" fmla="*/ 0 w 119063"/>
              <a:gd name="connsiteY0" fmla="*/ 148495 h 1228633"/>
              <a:gd name="connsiteX1" fmla="*/ 102394 w 119063"/>
              <a:gd name="connsiteY1" fmla="*/ 119920 h 1228633"/>
              <a:gd name="connsiteX2" fmla="*/ 119063 w 119063"/>
              <a:gd name="connsiteY2" fmla="*/ 1110520 h 1228633"/>
              <a:gd name="connsiteX3" fmla="*/ 4763 w 119063"/>
              <a:gd name="connsiteY3" fmla="*/ 1103377 h 1228633"/>
              <a:gd name="connsiteX4" fmla="*/ 0 w 119063"/>
              <a:gd name="connsiteY4" fmla="*/ 148495 h 1228633"/>
              <a:gd name="connsiteX0" fmla="*/ 0 w 119063"/>
              <a:gd name="connsiteY0" fmla="*/ 148495 h 1194403"/>
              <a:gd name="connsiteX1" fmla="*/ 102394 w 119063"/>
              <a:gd name="connsiteY1" fmla="*/ 119920 h 1194403"/>
              <a:gd name="connsiteX2" fmla="*/ 119063 w 119063"/>
              <a:gd name="connsiteY2" fmla="*/ 1110520 h 1194403"/>
              <a:gd name="connsiteX3" fmla="*/ 4763 w 119063"/>
              <a:gd name="connsiteY3" fmla="*/ 1103377 h 1194403"/>
              <a:gd name="connsiteX4" fmla="*/ 0 w 119063"/>
              <a:gd name="connsiteY4" fmla="*/ 148495 h 1194403"/>
              <a:gd name="connsiteX0" fmla="*/ 0 w 119063"/>
              <a:gd name="connsiteY0" fmla="*/ 148495 h 1164269"/>
              <a:gd name="connsiteX1" fmla="*/ 102394 w 119063"/>
              <a:gd name="connsiteY1" fmla="*/ 119920 h 1164269"/>
              <a:gd name="connsiteX2" fmla="*/ 119063 w 119063"/>
              <a:gd name="connsiteY2" fmla="*/ 1110520 h 1164269"/>
              <a:gd name="connsiteX3" fmla="*/ 4763 w 119063"/>
              <a:gd name="connsiteY3" fmla="*/ 1103377 h 1164269"/>
              <a:gd name="connsiteX4" fmla="*/ 0 w 119063"/>
              <a:gd name="connsiteY4" fmla="*/ 148495 h 1164269"/>
              <a:gd name="connsiteX0" fmla="*/ 0 w 107157"/>
              <a:gd name="connsiteY0" fmla="*/ 148495 h 1164269"/>
              <a:gd name="connsiteX1" fmla="*/ 102394 w 107157"/>
              <a:gd name="connsiteY1" fmla="*/ 119920 h 1164269"/>
              <a:gd name="connsiteX2" fmla="*/ 107157 w 107157"/>
              <a:gd name="connsiteY2" fmla="*/ 1110520 h 1164269"/>
              <a:gd name="connsiteX3" fmla="*/ 4763 w 107157"/>
              <a:gd name="connsiteY3" fmla="*/ 1103377 h 1164269"/>
              <a:gd name="connsiteX4" fmla="*/ 0 w 107157"/>
              <a:gd name="connsiteY4" fmla="*/ 148495 h 1164269"/>
              <a:gd name="connsiteX0" fmla="*/ 0 w 114301"/>
              <a:gd name="connsiteY0" fmla="*/ 148495 h 1164269"/>
              <a:gd name="connsiteX1" fmla="*/ 102394 w 114301"/>
              <a:gd name="connsiteY1" fmla="*/ 119920 h 1164269"/>
              <a:gd name="connsiteX2" fmla="*/ 114301 w 114301"/>
              <a:gd name="connsiteY2" fmla="*/ 1110520 h 1164269"/>
              <a:gd name="connsiteX3" fmla="*/ 4763 w 114301"/>
              <a:gd name="connsiteY3" fmla="*/ 1103377 h 1164269"/>
              <a:gd name="connsiteX4" fmla="*/ 0 w 114301"/>
              <a:gd name="connsiteY4" fmla="*/ 148495 h 1164269"/>
              <a:gd name="connsiteX0" fmla="*/ 0 w 114301"/>
              <a:gd name="connsiteY0" fmla="*/ 148495 h 1161873"/>
              <a:gd name="connsiteX1" fmla="*/ 102394 w 114301"/>
              <a:gd name="connsiteY1" fmla="*/ 119920 h 1161873"/>
              <a:gd name="connsiteX2" fmla="*/ 114301 w 114301"/>
              <a:gd name="connsiteY2" fmla="*/ 1110520 h 1161873"/>
              <a:gd name="connsiteX3" fmla="*/ 9526 w 114301"/>
              <a:gd name="connsiteY3" fmla="*/ 1098614 h 1161873"/>
              <a:gd name="connsiteX4" fmla="*/ 0 w 114301"/>
              <a:gd name="connsiteY4" fmla="*/ 148495 h 1161873"/>
              <a:gd name="connsiteX0" fmla="*/ 0 w 114301"/>
              <a:gd name="connsiteY0" fmla="*/ 148495 h 1168211"/>
              <a:gd name="connsiteX1" fmla="*/ 102394 w 114301"/>
              <a:gd name="connsiteY1" fmla="*/ 119920 h 1168211"/>
              <a:gd name="connsiteX2" fmla="*/ 114301 w 114301"/>
              <a:gd name="connsiteY2" fmla="*/ 1110520 h 1168211"/>
              <a:gd name="connsiteX3" fmla="*/ 9526 w 114301"/>
              <a:gd name="connsiteY3" fmla="*/ 1098614 h 1168211"/>
              <a:gd name="connsiteX4" fmla="*/ 0 w 114301"/>
              <a:gd name="connsiteY4" fmla="*/ 148495 h 1168211"/>
              <a:gd name="connsiteX0" fmla="*/ 0 w 114301"/>
              <a:gd name="connsiteY0" fmla="*/ 212400 h 1232116"/>
              <a:gd name="connsiteX1" fmla="*/ 102394 w 114301"/>
              <a:gd name="connsiteY1" fmla="*/ 183825 h 1232116"/>
              <a:gd name="connsiteX2" fmla="*/ 114301 w 114301"/>
              <a:gd name="connsiteY2" fmla="*/ 1174425 h 1232116"/>
              <a:gd name="connsiteX3" fmla="*/ 9526 w 114301"/>
              <a:gd name="connsiteY3" fmla="*/ 1162519 h 1232116"/>
              <a:gd name="connsiteX4" fmla="*/ 0 w 114301"/>
              <a:gd name="connsiteY4" fmla="*/ 212400 h 1232116"/>
              <a:gd name="connsiteX0" fmla="*/ 0 w 134694"/>
              <a:gd name="connsiteY0" fmla="*/ 165035 h 1184751"/>
              <a:gd name="connsiteX1" fmla="*/ 102394 w 134694"/>
              <a:gd name="connsiteY1" fmla="*/ 136460 h 1184751"/>
              <a:gd name="connsiteX2" fmla="*/ 114301 w 134694"/>
              <a:gd name="connsiteY2" fmla="*/ 1127060 h 1184751"/>
              <a:gd name="connsiteX3" fmla="*/ 9526 w 134694"/>
              <a:gd name="connsiteY3" fmla="*/ 1115154 h 1184751"/>
              <a:gd name="connsiteX4" fmla="*/ 0 w 134694"/>
              <a:gd name="connsiteY4" fmla="*/ 165035 h 1184751"/>
              <a:gd name="connsiteX0" fmla="*/ 0 w 130516"/>
              <a:gd name="connsiteY0" fmla="*/ 131626 h 1151342"/>
              <a:gd name="connsiteX1" fmla="*/ 102394 w 130516"/>
              <a:gd name="connsiteY1" fmla="*/ 103051 h 1151342"/>
              <a:gd name="connsiteX2" fmla="*/ 114301 w 130516"/>
              <a:gd name="connsiteY2" fmla="*/ 1093651 h 1151342"/>
              <a:gd name="connsiteX3" fmla="*/ 9526 w 130516"/>
              <a:gd name="connsiteY3" fmla="*/ 1081745 h 1151342"/>
              <a:gd name="connsiteX4" fmla="*/ 0 w 130516"/>
              <a:gd name="connsiteY4" fmla="*/ 131626 h 1151342"/>
              <a:gd name="connsiteX0" fmla="*/ 0 w 129474"/>
              <a:gd name="connsiteY0" fmla="*/ 114930 h 1134646"/>
              <a:gd name="connsiteX1" fmla="*/ 102394 w 129474"/>
              <a:gd name="connsiteY1" fmla="*/ 86355 h 1134646"/>
              <a:gd name="connsiteX2" fmla="*/ 114301 w 129474"/>
              <a:gd name="connsiteY2" fmla="*/ 1076955 h 1134646"/>
              <a:gd name="connsiteX3" fmla="*/ 9526 w 129474"/>
              <a:gd name="connsiteY3" fmla="*/ 1065049 h 1134646"/>
              <a:gd name="connsiteX4" fmla="*/ 0 w 129474"/>
              <a:gd name="connsiteY4" fmla="*/ 114930 h 1134646"/>
              <a:gd name="connsiteX0" fmla="*/ 0 w 129474"/>
              <a:gd name="connsiteY0" fmla="*/ 114930 h 1134646"/>
              <a:gd name="connsiteX1" fmla="*/ 102394 w 129474"/>
              <a:gd name="connsiteY1" fmla="*/ 86355 h 1134646"/>
              <a:gd name="connsiteX2" fmla="*/ 114301 w 129474"/>
              <a:gd name="connsiteY2" fmla="*/ 1076955 h 1134646"/>
              <a:gd name="connsiteX3" fmla="*/ 9526 w 129474"/>
              <a:gd name="connsiteY3" fmla="*/ 1065049 h 1134646"/>
              <a:gd name="connsiteX4" fmla="*/ 0 w 129474"/>
              <a:gd name="connsiteY4" fmla="*/ 114930 h 1134646"/>
              <a:gd name="connsiteX0" fmla="*/ 0 w 126362"/>
              <a:gd name="connsiteY0" fmla="*/ 114930 h 1134646"/>
              <a:gd name="connsiteX1" fmla="*/ 102394 w 126362"/>
              <a:gd name="connsiteY1" fmla="*/ 86355 h 1134646"/>
              <a:gd name="connsiteX2" fmla="*/ 114301 w 126362"/>
              <a:gd name="connsiteY2" fmla="*/ 1076955 h 1134646"/>
              <a:gd name="connsiteX3" fmla="*/ 9526 w 126362"/>
              <a:gd name="connsiteY3" fmla="*/ 1065049 h 1134646"/>
              <a:gd name="connsiteX4" fmla="*/ 0 w 126362"/>
              <a:gd name="connsiteY4" fmla="*/ 114930 h 1134646"/>
              <a:gd name="connsiteX0" fmla="*/ 0 w 131276"/>
              <a:gd name="connsiteY0" fmla="*/ 101987 h 1121703"/>
              <a:gd name="connsiteX1" fmla="*/ 109538 w 131276"/>
              <a:gd name="connsiteY1" fmla="*/ 104368 h 1121703"/>
              <a:gd name="connsiteX2" fmla="*/ 114301 w 131276"/>
              <a:gd name="connsiteY2" fmla="*/ 1064012 h 1121703"/>
              <a:gd name="connsiteX3" fmla="*/ 9526 w 131276"/>
              <a:gd name="connsiteY3" fmla="*/ 1052106 h 1121703"/>
              <a:gd name="connsiteX4" fmla="*/ 0 w 131276"/>
              <a:gd name="connsiteY4" fmla="*/ 101987 h 1121703"/>
              <a:gd name="connsiteX0" fmla="*/ 0 w 131276"/>
              <a:gd name="connsiteY0" fmla="*/ 101987 h 1121703"/>
              <a:gd name="connsiteX1" fmla="*/ 109538 w 131276"/>
              <a:gd name="connsiteY1" fmla="*/ 104368 h 1121703"/>
              <a:gd name="connsiteX2" fmla="*/ 114301 w 131276"/>
              <a:gd name="connsiteY2" fmla="*/ 1064012 h 1121703"/>
              <a:gd name="connsiteX3" fmla="*/ 9526 w 131276"/>
              <a:gd name="connsiteY3" fmla="*/ 1052106 h 1121703"/>
              <a:gd name="connsiteX4" fmla="*/ 0 w 131276"/>
              <a:gd name="connsiteY4" fmla="*/ 101987 h 1121703"/>
              <a:gd name="connsiteX0" fmla="*/ 0 w 131276"/>
              <a:gd name="connsiteY0" fmla="*/ 101987 h 1121703"/>
              <a:gd name="connsiteX1" fmla="*/ 109538 w 131276"/>
              <a:gd name="connsiteY1" fmla="*/ 104368 h 1121703"/>
              <a:gd name="connsiteX2" fmla="*/ 114301 w 131276"/>
              <a:gd name="connsiteY2" fmla="*/ 1064012 h 1121703"/>
              <a:gd name="connsiteX3" fmla="*/ 9526 w 131276"/>
              <a:gd name="connsiteY3" fmla="*/ 1052106 h 1121703"/>
              <a:gd name="connsiteX4" fmla="*/ 0 w 131276"/>
              <a:gd name="connsiteY4" fmla="*/ 101987 h 1121703"/>
              <a:gd name="connsiteX0" fmla="*/ 0 w 131276"/>
              <a:gd name="connsiteY0" fmla="*/ 101987 h 1121703"/>
              <a:gd name="connsiteX1" fmla="*/ 109538 w 131276"/>
              <a:gd name="connsiteY1" fmla="*/ 104368 h 1121703"/>
              <a:gd name="connsiteX2" fmla="*/ 114301 w 131276"/>
              <a:gd name="connsiteY2" fmla="*/ 1064012 h 1121703"/>
              <a:gd name="connsiteX3" fmla="*/ 9526 w 131276"/>
              <a:gd name="connsiteY3" fmla="*/ 1052106 h 1121703"/>
              <a:gd name="connsiteX4" fmla="*/ 0 w 131276"/>
              <a:gd name="connsiteY4" fmla="*/ 101987 h 1121703"/>
              <a:gd name="connsiteX0" fmla="*/ 916 w 122667"/>
              <a:gd name="connsiteY0" fmla="*/ 101987 h 1121703"/>
              <a:gd name="connsiteX1" fmla="*/ 100929 w 122667"/>
              <a:gd name="connsiteY1" fmla="*/ 104368 h 1121703"/>
              <a:gd name="connsiteX2" fmla="*/ 105692 w 122667"/>
              <a:gd name="connsiteY2" fmla="*/ 1064012 h 1121703"/>
              <a:gd name="connsiteX3" fmla="*/ 917 w 122667"/>
              <a:gd name="connsiteY3" fmla="*/ 1052106 h 1121703"/>
              <a:gd name="connsiteX4" fmla="*/ 916 w 122667"/>
              <a:gd name="connsiteY4" fmla="*/ 101987 h 1121703"/>
              <a:gd name="connsiteX0" fmla="*/ 916 w 122667"/>
              <a:gd name="connsiteY0" fmla="*/ 68831 h 1088547"/>
              <a:gd name="connsiteX1" fmla="*/ 100929 w 122667"/>
              <a:gd name="connsiteY1" fmla="*/ 71212 h 1088547"/>
              <a:gd name="connsiteX2" fmla="*/ 105692 w 122667"/>
              <a:gd name="connsiteY2" fmla="*/ 1030856 h 1088547"/>
              <a:gd name="connsiteX3" fmla="*/ 917 w 122667"/>
              <a:gd name="connsiteY3" fmla="*/ 1018950 h 1088547"/>
              <a:gd name="connsiteX4" fmla="*/ 916 w 122667"/>
              <a:gd name="connsiteY4" fmla="*/ 68831 h 1088547"/>
              <a:gd name="connsiteX0" fmla="*/ 916 w 122667"/>
              <a:gd name="connsiteY0" fmla="*/ 52510 h 1072226"/>
              <a:gd name="connsiteX1" fmla="*/ 100929 w 122667"/>
              <a:gd name="connsiteY1" fmla="*/ 54891 h 1072226"/>
              <a:gd name="connsiteX2" fmla="*/ 105692 w 122667"/>
              <a:gd name="connsiteY2" fmla="*/ 1014535 h 1072226"/>
              <a:gd name="connsiteX3" fmla="*/ 917 w 122667"/>
              <a:gd name="connsiteY3" fmla="*/ 1002629 h 1072226"/>
              <a:gd name="connsiteX4" fmla="*/ 916 w 122667"/>
              <a:gd name="connsiteY4" fmla="*/ 52510 h 1072226"/>
              <a:gd name="connsiteX0" fmla="*/ 916 w 122667"/>
              <a:gd name="connsiteY0" fmla="*/ 42012 h 1061728"/>
              <a:gd name="connsiteX1" fmla="*/ 100929 w 122667"/>
              <a:gd name="connsiteY1" fmla="*/ 44393 h 1061728"/>
              <a:gd name="connsiteX2" fmla="*/ 105692 w 122667"/>
              <a:gd name="connsiteY2" fmla="*/ 1004037 h 1061728"/>
              <a:gd name="connsiteX3" fmla="*/ 917 w 122667"/>
              <a:gd name="connsiteY3" fmla="*/ 992131 h 1061728"/>
              <a:gd name="connsiteX4" fmla="*/ 916 w 122667"/>
              <a:gd name="connsiteY4" fmla="*/ 42012 h 1061728"/>
              <a:gd name="connsiteX0" fmla="*/ 916 w 105692"/>
              <a:gd name="connsiteY0" fmla="*/ 42012 h 1061728"/>
              <a:gd name="connsiteX1" fmla="*/ 100929 w 105692"/>
              <a:gd name="connsiteY1" fmla="*/ 44393 h 1061728"/>
              <a:gd name="connsiteX2" fmla="*/ 105692 w 105692"/>
              <a:gd name="connsiteY2" fmla="*/ 1004037 h 1061728"/>
              <a:gd name="connsiteX3" fmla="*/ 917 w 105692"/>
              <a:gd name="connsiteY3" fmla="*/ 992131 h 1061728"/>
              <a:gd name="connsiteX4" fmla="*/ 916 w 105692"/>
              <a:gd name="connsiteY4" fmla="*/ 42012 h 106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92" h="1061728">
                <a:moveTo>
                  <a:pt x="916" y="42012"/>
                </a:moveTo>
                <a:cubicBezTo>
                  <a:pt x="7267" y="-9582"/>
                  <a:pt x="94578" y="-19108"/>
                  <a:pt x="100929" y="44393"/>
                </a:cubicBezTo>
                <a:cubicBezTo>
                  <a:pt x="102517" y="364274"/>
                  <a:pt x="104104" y="684156"/>
                  <a:pt x="105692" y="1004037"/>
                </a:cubicBezTo>
                <a:cubicBezTo>
                  <a:pt x="103708" y="1070315"/>
                  <a:pt x="8855" y="1095319"/>
                  <a:pt x="917" y="992131"/>
                </a:cubicBezTo>
                <a:cubicBezTo>
                  <a:pt x="-2258" y="675425"/>
                  <a:pt x="4091" y="358718"/>
                  <a:pt x="916" y="42012"/>
                </a:cubicBezTo>
                <a:close/>
              </a:path>
            </a:pathLst>
          </a:custGeom>
          <a:noFill/>
          <a:ln w="15875"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algn="l"/>
            <a:endParaRPr lang="en-US"/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EC0FDCF7-6EF5-FA4E-F6D9-6760A0F29D3A}"/>
              </a:ext>
            </a:extLst>
          </p:cNvPr>
          <p:cNvSpPr/>
          <p:nvPr/>
        </p:nvSpPr>
        <p:spPr>
          <a:xfrm>
            <a:off x="4943219" y="3262605"/>
            <a:ext cx="46646" cy="2912273"/>
          </a:xfrm>
          <a:custGeom>
            <a:avLst/>
            <a:gdLst/>
            <a:ahLst/>
            <a:cxnLst/>
            <a:rect l="l" t="t" r="r" b="b"/>
            <a:pathLst>
              <a:path h="3039110">
                <a:moveTo>
                  <a:pt x="0" y="0"/>
                </a:moveTo>
                <a:lnTo>
                  <a:pt x="0" y="303876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BA85602F-AE6B-5FC1-23D4-DC638F6E6CA2}"/>
              </a:ext>
            </a:extLst>
          </p:cNvPr>
          <p:cNvSpPr txBox="1"/>
          <p:nvPr/>
        </p:nvSpPr>
        <p:spPr>
          <a:xfrm>
            <a:off x="2746940" y="5914867"/>
            <a:ext cx="2124985" cy="253916"/>
          </a:xfrm>
          <a:prstGeom prst="rect">
            <a:avLst/>
          </a:prstGeom>
          <a:solidFill>
            <a:srgbClr val="ED8B00"/>
          </a:solidFill>
        </p:spPr>
        <p:txBody>
          <a:bodyPr vert="horz" wrap="square" lIns="0" tIns="45720" rIns="0" bIns="4572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1050" b="1" i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S2: Wellington </a:t>
            </a:r>
            <a:r>
              <a:rPr lang="en-US" sz="1050" b="1" i="1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to </a:t>
            </a:r>
            <a:r>
              <a:rPr lang="en-US" sz="1050" b="1" i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North Station</a:t>
            </a:r>
            <a:endParaRPr lang="en-US" sz="1050" b="1" i="1" dirty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557ECF7B-8679-20A9-3788-44987962E58E}"/>
              </a:ext>
            </a:extLst>
          </p:cNvPr>
          <p:cNvSpPr/>
          <p:nvPr/>
        </p:nvSpPr>
        <p:spPr>
          <a:xfrm>
            <a:off x="7219694" y="3262605"/>
            <a:ext cx="46646" cy="2912273"/>
          </a:xfrm>
          <a:custGeom>
            <a:avLst/>
            <a:gdLst/>
            <a:ahLst/>
            <a:cxnLst/>
            <a:rect l="l" t="t" r="r" b="b"/>
            <a:pathLst>
              <a:path h="3039110">
                <a:moveTo>
                  <a:pt x="0" y="0"/>
                </a:moveTo>
                <a:lnTo>
                  <a:pt x="0" y="303876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8A9E43FC-0C09-B43C-449F-D00F5FE51E2E}"/>
              </a:ext>
            </a:extLst>
          </p:cNvPr>
          <p:cNvSpPr txBox="1"/>
          <p:nvPr/>
        </p:nvSpPr>
        <p:spPr>
          <a:xfrm>
            <a:off x="5030658" y="5914867"/>
            <a:ext cx="2111287" cy="253916"/>
          </a:xfrm>
          <a:prstGeom prst="rect">
            <a:avLst/>
          </a:prstGeom>
          <a:solidFill>
            <a:srgbClr val="ED8B00"/>
          </a:solidFill>
        </p:spPr>
        <p:txBody>
          <a:bodyPr vert="horz" wrap="square" lIns="0" tIns="45720" rIns="0" bIns="4572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1050" b="1" i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S3: Sullivan Square to Back Bay</a:t>
            </a:r>
            <a:endParaRPr lang="en-US" sz="1050" b="1" i="1" dirty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1430F219-F29F-4008-07DF-B7D5D3C72E2F}"/>
              </a:ext>
            </a:extLst>
          </p:cNvPr>
          <p:cNvSpPr/>
          <p:nvPr/>
        </p:nvSpPr>
        <p:spPr>
          <a:xfrm>
            <a:off x="9496168" y="3262605"/>
            <a:ext cx="46646" cy="2912273"/>
          </a:xfrm>
          <a:custGeom>
            <a:avLst/>
            <a:gdLst/>
            <a:ahLst/>
            <a:cxnLst/>
            <a:rect l="l" t="t" r="r" b="b"/>
            <a:pathLst>
              <a:path h="3039110">
                <a:moveTo>
                  <a:pt x="0" y="0"/>
                </a:moveTo>
                <a:lnTo>
                  <a:pt x="0" y="303876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8140CB01-3D35-6070-E7DE-7544009CA1D0}"/>
              </a:ext>
            </a:extLst>
          </p:cNvPr>
          <p:cNvSpPr txBox="1"/>
          <p:nvPr/>
        </p:nvSpPr>
        <p:spPr>
          <a:xfrm>
            <a:off x="7300678" y="5914867"/>
            <a:ext cx="2119785" cy="253916"/>
          </a:xfrm>
          <a:prstGeom prst="rect">
            <a:avLst/>
          </a:prstGeom>
          <a:solidFill>
            <a:srgbClr val="ED8B00"/>
          </a:solidFill>
        </p:spPr>
        <p:txBody>
          <a:bodyPr vert="horz" wrap="square" lIns="0" tIns="45720" rIns="0" bIns="4572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1050" b="1" i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S4: Haymarket </a:t>
            </a:r>
            <a:r>
              <a:rPr lang="en-US" sz="1050" b="1" i="1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to </a:t>
            </a:r>
            <a:r>
              <a:rPr lang="en-US" sz="1050" b="1" i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Jackson Square</a:t>
            </a:r>
            <a:endParaRPr lang="en-US" sz="1050" b="1" i="1" dirty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F6A6B45A-125C-53A8-7CEA-26A836B9E1BB}"/>
              </a:ext>
            </a:extLst>
          </p:cNvPr>
          <p:cNvSpPr txBox="1"/>
          <p:nvPr/>
        </p:nvSpPr>
        <p:spPr>
          <a:xfrm>
            <a:off x="9579198" y="5914867"/>
            <a:ext cx="2111287" cy="253916"/>
          </a:xfrm>
          <a:prstGeom prst="rect">
            <a:avLst/>
          </a:prstGeom>
          <a:solidFill>
            <a:srgbClr val="ED8B00"/>
          </a:solidFill>
        </p:spPr>
        <p:txBody>
          <a:bodyPr vert="horz" wrap="square" lIns="0" tIns="45720" rIns="0" bIns="4572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en-US" sz="1050" b="1" i="1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S5: Back Bay to Forest Hills</a:t>
            </a:r>
          </a:p>
        </p:txBody>
      </p:sp>
      <p:sp>
        <p:nvSpPr>
          <p:cNvPr id="29" name="Rectangle 52">
            <a:extLst>
              <a:ext uri="{FF2B5EF4-FFF2-40B4-BE49-F238E27FC236}">
                <a16:creationId xmlns:a16="http://schemas.microsoft.com/office/drawing/2014/main" id="{640A9533-D2BA-3401-5A7F-5F02003063FE}"/>
              </a:ext>
            </a:extLst>
          </p:cNvPr>
          <p:cNvSpPr/>
          <p:nvPr/>
        </p:nvSpPr>
        <p:spPr>
          <a:xfrm>
            <a:off x="1536417" y="3370970"/>
            <a:ext cx="105692" cy="1463040"/>
          </a:xfrm>
          <a:custGeom>
            <a:avLst/>
            <a:gdLst>
              <a:gd name="connsiteX0" fmla="*/ 0 w 152400"/>
              <a:gd name="connsiteY0" fmla="*/ 0 h 1066800"/>
              <a:gd name="connsiteX1" fmla="*/ 152400 w 152400"/>
              <a:gd name="connsiteY1" fmla="*/ 0 h 1066800"/>
              <a:gd name="connsiteX2" fmla="*/ 152400 w 152400"/>
              <a:gd name="connsiteY2" fmla="*/ 1066800 h 1066800"/>
              <a:gd name="connsiteX3" fmla="*/ 0 w 152400"/>
              <a:gd name="connsiteY3" fmla="*/ 1066800 h 1066800"/>
              <a:gd name="connsiteX4" fmla="*/ 0 w 152400"/>
              <a:gd name="connsiteY4" fmla="*/ 0 h 1066800"/>
              <a:gd name="connsiteX0" fmla="*/ 0 w 152400"/>
              <a:gd name="connsiteY0" fmla="*/ 133350 h 1200150"/>
              <a:gd name="connsiteX1" fmla="*/ 152400 w 152400"/>
              <a:gd name="connsiteY1" fmla="*/ 133350 h 1200150"/>
              <a:gd name="connsiteX2" fmla="*/ 152400 w 152400"/>
              <a:gd name="connsiteY2" fmla="*/ 1200150 h 1200150"/>
              <a:gd name="connsiteX3" fmla="*/ 0 w 152400"/>
              <a:gd name="connsiteY3" fmla="*/ 1200150 h 1200150"/>
              <a:gd name="connsiteX4" fmla="*/ 0 w 152400"/>
              <a:gd name="connsiteY4" fmla="*/ 133350 h 1200150"/>
              <a:gd name="connsiteX0" fmla="*/ 0 w 152400"/>
              <a:gd name="connsiteY0" fmla="*/ 133350 h 1200150"/>
              <a:gd name="connsiteX1" fmla="*/ 152400 w 152400"/>
              <a:gd name="connsiteY1" fmla="*/ 133350 h 1200150"/>
              <a:gd name="connsiteX2" fmla="*/ 152400 w 152400"/>
              <a:gd name="connsiteY2" fmla="*/ 1200150 h 1200150"/>
              <a:gd name="connsiteX3" fmla="*/ 0 w 152400"/>
              <a:gd name="connsiteY3" fmla="*/ 1200150 h 1200150"/>
              <a:gd name="connsiteX4" fmla="*/ 0 w 152400"/>
              <a:gd name="connsiteY4" fmla="*/ 133350 h 1200150"/>
              <a:gd name="connsiteX0" fmla="*/ 50006 w 152400"/>
              <a:gd name="connsiteY0" fmla="*/ 148495 h 1186720"/>
              <a:gd name="connsiteX1" fmla="*/ 152400 w 152400"/>
              <a:gd name="connsiteY1" fmla="*/ 119920 h 1186720"/>
              <a:gd name="connsiteX2" fmla="*/ 152400 w 152400"/>
              <a:gd name="connsiteY2" fmla="*/ 1186720 h 1186720"/>
              <a:gd name="connsiteX3" fmla="*/ 0 w 152400"/>
              <a:gd name="connsiteY3" fmla="*/ 1186720 h 1186720"/>
              <a:gd name="connsiteX4" fmla="*/ 50006 w 152400"/>
              <a:gd name="connsiteY4" fmla="*/ 148495 h 1186720"/>
              <a:gd name="connsiteX0" fmla="*/ 0 w 102394"/>
              <a:gd name="connsiteY0" fmla="*/ 148495 h 1186720"/>
              <a:gd name="connsiteX1" fmla="*/ 102394 w 102394"/>
              <a:gd name="connsiteY1" fmla="*/ 119920 h 1186720"/>
              <a:gd name="connsiteX2" fmla="*/ 102394 w 102394"/>
              <a:gd name="connsiteY2" fmla="*/ 1186720 h 1186720"/>
              <a:gd name="connsiteX3" fmla="*/ 4763 w 102394"/>
              <a:gd name="connsiteY3" fmla="*/ 1103377 h 1186720"/>
              <a:gd name="connsiteX4" fmla="*/ 0 w 102394"/>
              <a:gd name="connsiteY4" fmla="*/ 148495 h 1186720"/>
              <a:gd name="connsiteX0" fmla="*/ 0 w 119063"/>
              <a:gd name="connsiteY0" fmla="*/ 148495 h 1110520"/>
              <a:gd name="connsiteX1" fmla="*/ 102394 w 119063"/>
              <a:gd name="connsiteY1" fmla="*/ 119920 h 1110520"/>
              <a:gd name="connsiteX2" fmla="*/ 119063 w 119063"/>
              <a:gd name="connsiteY2" fmla="*/ 1110520 h 1110520"/>
              <a:gd name="connsiteX3" fmla="*/ 4763 w 119063"/>
              <a:gd name="connsiteY3" fmla="*/ 1103377 h 1110520"/>
              <a:gd name="connsiteX4" fmla="*/ 0 w 119063"/>
              <a:gd name="connsiteY4" fmla="*/ 148495 h 1110520"/>
              <a:gd name="connsiteX0" fmla="*/ 0 w 119063"/>
              <a:gd name="connsiteY0" fmla="*/ 148495 h 1228633"/>
              <a:gd name="connsiteX1" fmla="*/ 102394 w 119063"/>
              <a:gd name="connsiteY1" fmla="*/ 119920 h 1228633"/>
              <a:gd name="connsiteX2" fmla="*/ 119063 w 119063"/>
              <a:gd name="connsiteY2" fmla="*/ 1110520 h 1228633"/>
              <a:gd name="connsiteX3" fmla="*/ 4763 w 119063"/>
              <a:gd name="connsiteY3" fmla="*/ 1103377 h 1228633"/>
              <a:gd name="connsiteX4" fmla="*/ 0 w 119063"/>
              <a:gd name="connsiteY4" fmla="*/ 148495 h 1228633"/>
              <a:gd name="connsiteX0" fmla="*/ 0 w 119063"/>
              <a:gd name="connsiteY0" fmla="*/ 148495 h 1194403"/>
              <a:gd name="connsiteX1" fmla="*/ 102394 w 119063"/>
              <a:gd name="connsiteY1" fmla="*/ 119920 h 1194403"/>
              <a:gd name="connsiteX2" fmla="*/ 119063 w 119063"/>
              <a:gd name="connsiteY2" fmla="*/ 1110520 h 1194403"/>
              <a:gd name="connsiteX3" fmla="*/ 4763 w 119063"/>
              <a:gd name="connsiteY3" fmla="*/ 1103377 h 1194403"/>
              <a:gd name="connsiteX4" fmla="*/ 0 w 119063"/>
              <a:gd name="connsiteY4" fmla="*/ 148495 h 1194403"/>
              <a:gd name="connsiteX0" fmla="*/ 0 w 119063"/>
              <a:gd name="connsiteY0" fmla="*/ 148495 h 1164269"/>
              <a:gd name="connsiteX1" fmla="*/ 102394 w 119063"/>
              <a:gd name="connsiteY1" fmla="*/ 119920 h 1164269"/>
              <a:gd name="connsiteX2" fmla="*/ 119063 w 119063"/>
              <a:gd name="connsiteY2" fmla="*/ 1110520 h 1164269"/>
              <a:gd name="connsiteX3" fmla="*/ 4763 w 119063"/>
              <a:gd name="connsiteY3" fmla="*/ 1103377 h 1164269"/>
              <a:gd name="connsiteX4" fmla="*/ 0 w 119063"/>
              <a:gd name="connsiteY4" fmla="*/ 148495 h 1164269"/>
              <a:gd name="connsiteX0" fmla="*/ 0 w 107157"/>
              <a:gd name="connsiteY0" fmla="*/ 148495 h 1164269"/>
              <a:gd name="connsiteX1" fmla="*/ 102394 w 107157"/>
              <a:gd name="connsiteY1" fmla="*/ 119920 h 1164269"/>
              <a:gd name="connsiteX2" fmla="*/ 107157 w 107157"/>
              <a:gd name="connsiteY2" fmla="*/ 1110520 h 1164269"/>
              <a:gd name="connsiteX3" fmla="*/ 4763 w 107157"/>
              <a:gd name="connsiteY3" fmla="*/ 1103377 h 1164269"/>
              <a:gd name="connsiteX4" fmla="*/ 0 w 107157"/>
              <a:gd name="connsiteY4" fmla="*/ 148495 h 1164269"/>
              <a:gd name="connsiteX0" fmla="*/ 0 w 114301"/>
              <a:gd name="connsiteY0" fmla="*/ 148495 h 1164269"/>
              <a:gd name="connsiteX1" fmla="*/ 102394 w 114301"/>
              <a:gd name="connsiteY1" fmla="*/ 119920 h 1164269"/>
              <a:gd name="connsiteX2" fmla="*/ 114301 w 114301"/>
              <a:gd name="connsiteY2" fmla="*/ 1110520 h 1164269"/>
              <a:gd name="connsiteX3" fmla="*/ 4763 w 114301"/>
              <a:gd name="connsiteY3" fmla="*/ 1103377 h 1164269"/>
              <a:gd name="connsiteX4" fmla="*/ 0 w 114301"/>
              <a:gd name="connsiteY4" fmla="*/ 148495 h 1164269"/>
              <a:gd name="connsiteX0" fmla="*/ 0 w 114301"/>
              <a:gd name="connsiteY0" fmla="*/ 148495 h 1161873"/>
              <a:gd name="connsiteX1" fmla="*/ 102394 w 114301"/>
              <a:gd name="connsiteY1" fmla="*/ 119920 h 1161873"/>
              <a:gd name="connsiteX2" fmla="*/ 114301 w 114301"/>
              <a:gd name="connsiteY2" fmla="*/ 1110520 h 1161873"/>
              <a:gd name="connsiteX3" fmla="*/ 9526 w 114301"/>
              <a:gd name="connsiteY3" fmla="*/ 1098614 h 1161873"/>
              <a:gd name="connsiteX4" fmla="*/ 0 w 114301"/>
              <a:gd name="connsiteY4" fmla="*/ 148495 h 1161873"/>
              <a:gd name="connsiteX0" fmla="*/ 0 w 114301"/>
              <a:gd name="connsiteY0" fmla="*/ 148495 h 1168211"/>
              <a:gd name="connsiteX1" fmla="*/ 102394 w 114301"/>
              <a:gd name="connsiteY1" fmla="*/ 119920 h 1168211"/>
              <a:gd name="connsiteX2" fmla="*/ 114301 w 114301"/>
              <a:gd name="connsiteY2" fmla="*/ 1110520 h 1168211"/>
              <a:gd name="connsiteX3" fmla="*/ 9526 w 114301"/>
              <a:gd name="connsiteY3" fmla="*/ 1098614 h 1168211"/>
              <a:gd name="connsiteX4" fmla="*/ 0 w 114301"/>
              <a:gd name="connsiteY4" fmla="*/ 148495 h 1168211"/>
              <a:gd name="connsiteX0" fmla="*/ 0 w 114301"/>
              <a:gd name="connsiteY0" fmla="*/ 212400 h 1232116"/>
              <a:gd name="connsiteX1" fmla="*/ 102394 w 114301"/>
              <a:gd name="connsiteY1" fmla="*/ 183825 h 1232116"/>
              <a:gd name="connsiteX2" fmla="*/ 114301 w 114301"/>
              <a:gd name="connsiteY2" fmla="*/ 1174425 h 1232116"/>
              <a:gd name="connsiteX3" fmla="*/ 9526 w 114301"/>
              <a:gd name="connsiteY3" fmla="*/ 1162519 h 1232116"/>
              <a:gd name="connsiteX4" fmla="*/ 0 w 114301"/>
              <a:gd name="connsiteY4" fmla="*/ 212400 h 1232116"/>
              <a:gd name="connsiteX0" fmla="*/ 0 w 134694"/>
              <a:gd name="connsiteY0" fmla="*/ 165035 h 1184751"/>
              <a:gd name="connsiteX1" fmla="*/ 102394 w 134694"/>
              <a:gd name="connsiteY1" fmla="*/ 136460 h 1184751"/>
              <a:gd name="connsiteX2" fmla="*/ 114301 w 134694"/>
              <a:gd name="connsiteY2" fmla="*/ 1127060 h 1184751"/>
              <a:gd name="connsiteX3" fmla="*/ 9526 w 134694"/>
              <a:gd name="connsiteY3" fmla="*/ 1115154 h 1184751"/>
              <a:gd name="connsiteX4" fmla="*/ 0 w 134694"/>
              <a:gd name="connsiteY4" fmla="*/ 165035 h 1184751"/>
              <a:gd name="connsiteX0" fmla="*/ 0 w 130516"/>
              <a:gd name="connsiteY0" fmla="*/ 131626 h 1151342"/>
              <a:gd name="connsiteX1" fmla="*/ 102394 w 130516"/>
              <a:gd name="connsiteY1" fmla="*/ 103051 h 1151342"/>
              <a:gd name="connsiteX2" fmla="*/ 114301 w 130516"/>
              <a:gd name="connsiteY2" fmla="*/ 1093651 h 1151342"/>
              <a:gd name="connsiteX3" fmla="*/ 9526 w 130516"/>
              <a:gd name="connsiteY3" fmla="*/ 1081745 h 1151342"/>
              <a:gd name="connsiteX4" fmla="*/ 0 w 130516"/>
              <a:gd name="connsiteY4" fmla="*/ 131626 h 1151342"/>
              <a:gd name="connsiteX0" fmla="*/ 0 w 129474"/>
              <a:gd name="connsiteY0" fmla="*/ 114930 h 1134646"/>
              <a:gd name="connsiteX1" fmla="*/ 102394 w 129474"/>
              <a:gd name="connsiteY1" fmla="*/ 86355 h 1134646"/>
              <a:gd name="connsiteX2" fmla="*/ 114301 w 129474"/>
              <a:gd name="connsiteY2" fmla="*/ 1076955 h 1134646"/>
              <a:gd name="connsiteX3" fmla="*/ 9526 w 129474"/>
              <a:gd name="connsiteY3" fmla="*/ 1065049 h 1134646"/>
              <a:gd name="connsiteX4" fmla="*/ 0 w 129474"/>
              <a:gd name="connsiteY4" fmla="*/ 114930 h 1134646"/>
              <a:gd name="connsiteX0" fmla="*/ 0 w 129474"/>
              <a:gd name="connsiteY0" fmla="*/ 114930 h 1134646"/>
              <a:gd name="connsiteX1" fmla="*/ 102394 w 129474"/>
              <a:gd name="connsiteY1" fmla="*/ 86355 h 1134646"/>
              <a:gd name="connsiteX2" fmla="*/ 114301 w 129474"/>
              <a:gd name="connsiteY2" fmla="*/ 1076955 h 1134646"/>
              <a:gd name="connsiteX3" fmla="*/ 9526 w 129474"/>
              <a:gd name="connsiteY3" fmla="*/ 1065049 h 1134646"/>
              <a:gd name="connsiteX4" fmla="*/ 0 w 129474"/>
              <a:gd name="connsiteY4" fmla="*/ 114930 h 1134646"/>
              <a:gd name="connsiteX0" fmla="*/ 0 w 126362"/>
              <a:gd name="connsiteY0" fmla="*/ 114930 h 1134646"/>
              <a:gd name="connsiteX1" fmla="*/ 102394 w 126362"/>
              <a:gd name="connsiteY1" fmla="*/ 86355 h 1134646"/>
              <a:gd name="connsiteX2" fmla="*/ 114301 w 126362"/>
              <a:gd name="connsiteY2" fmla="*/ 1076955 h 1134646"/>
              <a:gd name="connsiteX3" fmla="*/ 9526 w 126362"/>
              <a:gd name="connsiteY3" fmla="*/ 1065049 h 1134646"/>
              <a:gd name="connsiteX4" fmla="*/ 0 w 126362"/>
              <a:gd name="connsiteY4" fmla="*/ 114930 h 1134646"/>
              <a:gd name="connsiteX0" fmla="*/ 0 w 131276"/>
              <a:gd name="connsiteY0" fmla="*/ 101987 h 1121703"/>
              <a:gd name="connsiteX1" fmla="*/ 109538 w 131276"/>
              <a:gd name="connsiteY1" fmla="*/ 104368 h 1121703"/>
              <a:gd name="connsiteX2" fmla="*/ 114301 w 131276"/>
              <a:gd name="connsiteY2" fmla="*/ 1064012 h 1121703"/>
              <a:gd name="connsiteX3" fmla="*/ 9526 w 131276"/>
              <a:gd name="connsiteY3" fmla="*/ 1052106 h 1121703"/>
              <a:gd name="connsiteX4" fmla="*/ 0 w 131276"/>
              <a:gd name="connsiteY4" fmla="*/ 101987 h 1121703"/>
              <a:gd name="connsiteX0" fmla="*/ 0 w 131276"/>
              <a:gd name="connsiteY0" fmla="*/ 101987 h 1121703"/>
              <a:gd name="connsiteX1" fmla="*/ 109538 w 131276"/>
              <a:gd name="connsiteY1" fmla="*/ 104368 h 1121703"/>
              <a:gd name="connsiteX2" fmla="*/ 114301 w 131276"/>
              <a:gd name="connsiteY2" fmla="*/ 1064012 h 1121703"/>
              <a:gd name="connsiteX3" fmla="*/ 9526 w 131276"/>
              <a:gd name="connsiteY3" fmla="*/ 1052106 h 1121703"/>
              <a:gd name="connsiteX4" fmla="*/ 0 w 131276"/>
              <a:gd name="connsiteY4" fmla="*/ 101987 h 1121703"/>
              <a:gd name="connsiteX0" fmla="*/ 0 w 131276"/>
              <a:gd name="connsiteY0" fmla="*/ 101987 h 1121703"/>
              <a:gd name="connsiteX1" fmla="*/ 109538 w 131276"/>
              <a:gd name="connsiteY1" fmla="*/ 104368 h 1121703"/>
              <a:gd name="connsiteX2" fmla="*/ 114301 w 131276"/>
              <a:gd name="connsiteY2" fmla="*/ 1064012 h 1121703"/>
              <a:gd name="connsiteX3" fmla="*/ 9526 w 131276"/>
              <a:gd name="connsiteY3" fmla="*/ 1052106 h 1121703"/>
              <a:gd name="connsiteX4" fmla="*/ 0 w 131276"/>
              <a:gd name="connsiteY4" fmla="*/ 101987 h 1121703"/>
              <a:gd name="connsiteX0" fmla="*/ 0 w 131276"/>
              <a:gd name="connsiteY0" fmla="*/ 101987 h 1121703"/>
              <a:gd name="connsiteX1" fmla="*/ 109538 w 131276"/>
              <a:gd name="connsiteY1" fmla="*/ 104368 h 1121703"/>
              <a:gd name="connsiteX2" fmla="*/ 114301 w 131276"/>
              <a:gd name="connsiteY2" fmla="*/ 1064012 h 1121703"/>
              <a:gd name="connsiteX3" fmla="*/ 9526 w 131276"/>
              <a:gd name="connsiteY3" fmla="*/ 1052106 h 1121703"/>
              <a:gd name="connsiteX4" fmla="*/ 0 w 131276"/>
              <a:gd name="connsiteY4" fmla="*/ 101987 h 1121703"/>
              <a:gd name="connsiteX0" fmla="*/ 916 w 122667"/>
              <a:gd name="connsiteY0" fmla="*/ 101987 h 1121703"/>
              <a:gd name="connsiteX1" fmla="*/ 100929 w 122667"/>
              <a:gd name="connsiteY1" fmla="*/ 104368 h 1121703"/>
              <a:gd name="connsiteX2" fmla="*/ 105692 w 122667"/>
              <a:gd name="connsiteY2" fmla="*/ 1064012 h 1121703"/>
              <a:gd name="connsiteX3" fmla="*/ 917 w 122667"/>
              <a:gd name="connsiteY3" fmla="*/ 1052106 h 1121703"/>
              <a:gd name="connsiteX4" fmla="*/ 916 w 122667"/>
              <a:gd name="connsiteY4" fmla="*/ 101987 h 1121703"/>
              <a:gd name="connsiteX0" fmla="*/ 916 w 122667"/>
              <a:gd name="connsiteY0" fmla="*/ 68831 h 1088547"/>
              <a:gd name="connsiteX1" fmla="*/ 100929 w 122667"/>
              <a:gd name="connsiteY1" fmla="*/ 71212 h 1088547"/>
              <a:gd name="connsiteX2" fmla="*/ 105692 w 122667"/>
              <a:gd name="connsiteY2" fmla="*/ 1030856 h 1088547"/>
              <a:gd name="connsiteX3" fmla="*/ 917 w 122667"/>
              <a:gd name="connsiteY3" fmla="*/ 1018950 h 1088547"/>
              <a:gd name="connsiteX4" fmla="*/ 916 w 122667"/>
              <a:gd name="connsiteY4" fmla="*/ 68831 h 1088547"/>
              <a:gd name="connsiteX0" fmla="*/ 916 w 122667"/>
              <a:gd name="connsiteY0" fmla="*/ 52510 h 1072226"/>
              <a:gd name="connsiteX1" fmla="*/ 100929 w 122667"/>
              <a:gd name="connsiteY1" fmla="*/ 54891 h 1072226"/>
              <a:gd name="connsiteX2" fmla="*/ 105692 w 122667"/>
              <a:gd name="connsiteY2" fmla="*/ 1014535 h 1072226"/>
              <a:gd name="connsiteX3" fmla="*/ 917 w 122667"/>
              <a:gd name="connsiteY3" fmla="*/ 1002629 h 1072226"/>
              <a:gd name="connsiteX4" fmla="*/ 916 w 122667"/>
              <a:gd name="connsiteY4" fmla="*/ 52510 h 1072226"/>
              <a:gd name="connsiteX0" fmla="*/ 916 w 122667"/>
              <a:gd name="connsiteY0" fmla="*/ 42012 h 1061728"/>
              <a:gd name="connsiteX1" fmla="*/ 100929 w 122667"/>
              <a:gd name="connsiteY1" fmla="*/ 44393 h 1061728"/>
              <a:gd name="connsiteX2" fmla="*/ 105692 w 122667"/>
              <a:gd name="connsiteY2" fmla="*/ 1004037 h 1061728"/>
              <a:gd name="connsiteX3" fmla="*/ 917 w 122667"/>
              <a:gd name="connsiteY3" fmla="*/ 992131 h 1061728"/>
              <a:gd name="connsiteX4" fmla="*/ 916 w 122667"/>
              <a:gd name="connsiteY4" fmla="*/ 42012 h 1061728"/>
              <a:gd name="connsiteX0" fmla="*/ 916 w 105692"/>
              <a:gd name="connsiteY0" fmla="*/ 42012 h 1061728"/>
              <a:gd name="connsiteX1" fmla="*/ 100929 w 105692"/>
              <a:gd name="connsiteY1" fmla="*/ 44393 h 1061728"/>
              <a:gd name="connsiteX2" fmla="*/ 105692 w 105692"/>
              <a:gd name="connsiteY2" fmla="*/ 1004037 h 1061728"/>
              <a:gd name="connsiteX3" fmla="*/ 917 w 105692"/>
              <a:gd name="connsiteY3" fmla="*/ 992131 h 1061728"/>
              <a:gd name="connsiteX4" fmla="*/ 916 w 105692"/>
              <a:gd name="connsiteY4" fmla="*/ 42012 h 106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92" h="1061728">
                <a:moveTo>
                  <a:pt x="916" y="42012"/>
                </a:moveTo>
                <a:cubicBezTo>
                  <a:pt x="7267" y="-9582"/>
                  <a:pt x="94578" y="-19108"/>
                  <a:pt x="100929" y="44393"/>
                </a:cubicBezTo>
                <a:cubicBezTo>
                  <a:pt x="102517" y="364274"/>
                  <a:pt x="104104" y="684156"/>
                  <a:pt x="105692" y="1004037"/>
                </a:cubicBezTo>
                <a:cubicBezTo>
                  <a:pt x="103708" y="1070315"/>
                  <a:pt x="8855" y="1095319"/>
                  <a:pt x="917" y="992131"/>
                </a:cubicBezTo>
                <a:cubicBezTo>
                  <a:pt x="-2258" y="675425"/>
                  <a:pt x="4091" y="358718"/>
                  <a:pt x="916" y="42012"/>
                </a:cubicBezTo>
                <a:close/>
              </a:path>
            </a:pathLst>
          </a:custGeom>
          <a:noFill/>
          <a:ln w="15875">
            <a:solidFill>
              <a:schemeClr val="tx1"/>
            </a:solidFill>
          </a:ln>
        </p:spPr>
        <p:txBody>
          <a:bodyPr wrap="square" lIns="0" tIns="0" rIns="0" bIns="0" rtlCol="0" anchor="ctr"/>
          <a:lstStyle/>
          <a:p>
            <a:pPr algn="l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090BCB-DE78-23CD-83B7-C2E25048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045" y="545192"/>
            <a:ext cx="8173910" cy="513715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Overview </a:t>
            </a:r>
            <a:r>
              <a:rPr lang="en-US" spc="5" dirty="0">
                <a:latin typeface="Franklin Gothic Book" panose="020B0503020102020204" pitchFamily="34" charset="0"/>
              </a:rPr>
              <a:t>of the</a:t>
            </a:r>
            <a:r>
              <a:rPr lang="en-US" spc="-170" dirty="0">
                <a:latin typeface="Franklin Gothic Book" panose="020B0503020102020204" pitchFamily="34" charset="0"/>
              </a:rPr>
              <a:t> </a:t>
            </a:r>
            <a:r>
              <a:rPr lang="en-US" spc="-5" dirty="0">
                <a:latin typeface="Franklin Gothic Book" panose="020B0503020102020204" pitchFamily="34" charset="0"/>
              </a:rPr>
              <a:t>Project | Lift 41 SRs in 40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1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>
            <a:extLst>
              <a:ext uri="{FF2B5EF4-FFF2-40B4-BE49-F238E27FC236}">
                <a16:creationId xmlns:a16="http://schemas.microsoft.com/office/drawing/2014/main" id="{20E65E8E-6B61-1E1E-3C7B-F0B2394A443C}"/>
              </a:ext>
            </a:extLst>
          </p:cNvPr>
          <p:cNvSpPr/>
          <p:nvPr/>
        </p:nvSpPr>
        <p:spPr>
          <a:xfrm>
            <a:off x="761" y="1216913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4">
                <a:moveTo>
                  <a:pt x="0" y="0"/>
                </a:moveTo>
                <a:lnTo>
                  <a:pt x="12192000" y="63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83998D23-570E-1752-025E-435588656F80}"/>
              </a:ext>
            </a:extLst>
          </p:cNvPr>
          <p:cNvSpPr txBox="1"/>
          <p:nvPr/>
        </p:nvSpPr>
        <p:spPr>
          <a:xfrm>
            <a:off x="360413" y="1409827"/>
            <a:ext cx="7905753" cy="2507097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Proposed</a:t>
            </a:r>
            <a:r>
              <a:rPr sz="2000" b="1" spc="-3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latin typeface="Franklin Gothic Book" panose="020B0503020102020204" pitchFamily="34" charset="0"/>
                <a:cs typeface="Arial" panose="020B0604020202020204" pitchFamily="34" charset="0"/>
              </a:rPr>
              <a:t>Improvements</a:t>
            </a:r>
            <a:endParaRPr sz="20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40665" algn="l"/>
                <a:tab pos="241300" algn="l"/>
              </a:tabLst>
            </a:pP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May include 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station repairs 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(paint, bench repairs, concrete, repairs, floor repairs, stair tread replacement, hand-rail replacement, ceiling panel removals, waste receptacle replacement, plumbing &amp; HVAC maintenance, and inspection activities), 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structural inspections 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and 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repairs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, 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fire and life safety work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, 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signal maintenance and upgrades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, and </a:t>
            </a:r>
            <a:r>
              <a:rPr lang="en-US" sz="20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power maintenance and upgrades</a:t>
            </a:r>
            <a:r>
              <a: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.</a:t>
            </a:r>
            <a:endParaRPr sz="20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30B38133-64D8-EAE4-DCB8-3D923C777A09}"/>
              </a:ext>
            </a:extLst>
          </p:cNvPr>
          <p:cNvSpPr/>
          <p:nvPr/>
        </p:nvSpPr>
        <p:spPr>
          <a:xfrm flipH="1">
            <a:off x="8577069" y="1556132"/>
            <a:ext cx="45719" cy="4755408"/>
          </a:xfrm>
          <a:custGeom>
            <a:avLst/>
            <a:gdLst/>
            <a:ahLst/>
            <a:cxnLst/>
            <a:rect l="l" t="t" r="r" b="b"/>
            <a:pathLst>
              <a:path h="5070475">
                <a:moveTo>
                  <a:pt x="0" y="0"/>
                </a:moveTo>
                <a:lnTo>
                  <a:pt x="0" y="50698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9A96AF71-5E97-751F-7987-9D1C913C2D52}"/>
              </a:ext>
            </a:extLst>
          </p:cNvPr>
          <p:cNvSpPr txBox="1"/>
          <p:nvPr/>
        </p:nvSpPr>
        <p:spPr>
          <a:xfrm>
            <a:off x="360413" y="4143082"/>
            <a:ext cx="8134388" cy="2180084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5400" rIns="0" bIns="0" rtlCol="0" anchor="t">
            <a:spAutoFit/>
          </a:bodyPr>
          <a:lstStyle/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Franklin Gothic Book" panose="020B0503020102020204" pitchFamily="34" charset="0"/>
                <a:cs typeface="Arial"/>
              </a:rPr>
              <a:t>Benefits</a:t>
            </a:r>
          </a:p>
          <a:p>
            <a:pPr marL="377825" indent="-28638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78460" algn="l"/>
              </a:tabLst>
            </a:pPr>
            <a:r>
              <a:rPr lang="en-US" sz="2000" spc="-15" dirty="0">
                <a:latin typeface="Franklin Gothic Book" panose="020B0503020102020204" pitchFamily="34" charset="0"/>
                <a:cs typeface="Arial"/>
              </a:rPr>
              <a:t>State </a:t>
            </a:r>
            <a:r>
              <a:rPr lang="en-US" sz="2000" dirty="0">
                <a:latin typeface="Franklin Gothic Book" panose="020B0503020102020204" pitchFamily="34" charset="0"/>
                <a:cs typeface="Arial"/>
              </a:rPr>
              <a:t>of Good</a:t>
            </a:r>
            <a:r>
              <a:rPr lang="en-US" sz="2000" spc="1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lang="en-US" sz="2000" spc="-10" dirty="0">
                <a:latin typeface="Franklin Gothic Book" panose="020B0503020102020204" pitchFamily="34" charset="0"/>
                <a:cs typeface="Arial"/>
              </a:rPr>
              <a:t>Repair, Enhanced attractiveness</a:t>
            </a:r>
            <a:endParaRPr lang="en-US" sz="2000" dirty="0">
              <a:latin typeface="Franklin Gothic Book" panose="020B0503020102020204" pitchFamily="34" charset="0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78460" algn="l"/>
              </a:tabLst>
            </a:pPr>
            <a:r>
              <a:rPr lang="en-US" sz="2000" spc="-20" dirty="0">
                <a:latin typeface="Franklin Gothic Book" panose="020B0503020102020204" pitchFamily="34" charset="0"/>
                <a:cs typeface="Arial"/>
              </a:rPr>
              <a:t>Improved</a:t>
            </a:r>
            <a:r>
              <a:rPr lang="en-US" sz="2000" spc="-10" dirty="0">
                <a:latin typeface="Franklin Gothic Book" panose="020B0503020102020204" pitchFamily="34" charset="0"/>
                <a:cs typeface="Arial"/>
              </a:rPr>
              <a:t> Reliability</a:t>
            </a:r>
            <a:endParaRPr lang="en-US" sz="2000" dirty="0">
              <a:latin typeface="Franklin Gothic Book" panose="020B0503020102020204" pitchFamily="34" charset="0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78460" algn="l"/>
              </a:tabLst>
            </a:pPr>
            <a:r>
              <a:rPr lang="en-US" sz="2000" spc="-5" dirty="0">
                <a:latin typeface="Franklin Gothic Book" panose="020B0503020102020204" pitchFamily="34" charset="0"/>
                <a:cs typeface="Arial"/>
              </a:rPr>
              <a:t>Increased</a:t>
            </a:r>
            <a:r>
              <a:rPr lang="en-US" sz="2000" spc="-10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lang="en-US" sz="2000" spc="-15" dirty="0">
                <a:latin typeface="Franklin Gothic Book" panose="020B0503020102020204" pitchFamily="34" charset="0"/>
                <a:cs typeface="Arial"/>
              </a:rPr>
              <a:t>Safety</a:t>
            </a:r>
            <a:endParaRPr lang="en-US" sz="2000" dirty="0">
              <a:latin typeface="Franklin Gothic Book" panose="020B0503020102020204" pitchFamily="34" charset="0"/>
              <a:cs typeface="Arial"/>
            </a:endParaRPr>
          </a:p>
          <a:p>
            <a:pPr marL="377825" indent="-286385"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78460" algn="l"/>
              </a:tabLst>
            </a:pPr>
            <a:r>
              <a:rPr lang="en-US" sz="2000" spc="-15" dirty="0">
                <a:latin typeface="Franklin Gothic Book" panose="020B0503020102020204" pitchFamily="34" charset="0"/>
                <a:cs typeface="Arial"/>
              </a:rPr>
              <a:t>Consistent cleanliness, brightness, overall ambiance </a:t>
            </a:r>
            <a:endParaRPr lang="en-US" sz="2000" dirty="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1BAFEC33-2380-B4C4-97D5-A542F19BF5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9162" y="545192"/>
            <a:ext cx="827367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>
                <a:latin typeface="Franklin Gothic Book" panose="020B0503020102020204" pitchFamily="34" charset="0"/>
              </a:rPr>
              <a:t>Overview </a:t>
            </a:r>
            <a:r>
              <a:rPr lang="en-US" spc="5" dirty="0">
                <a:latin typeface="Franklin Gothic Book" panose="020B0503020102020204" pitchFamily="34" charset="0"/>
              </a:rPr>
              <a:t>of the</a:t>
            </a:r>
            <a:r>
              <a:rPr lang="en-US" spc="-170" dirty="0">
                <a:latin typeface="Franklin Gothic Book" panose="020B0503020102020204" pitchFamily="34" charset="0"/>
              </a:rPr>
              <a:t> </a:t>
            </a:r>
            <a:r>
              <a:rPr lang="en-US" spc="-5" dirty="0">
                <a:latin typeface="Franklin Gothic Book" panose="020B0503020102020204" pitchFamily="34" charset="0"/>
              </a:rPr>
              <a:t>Project | Piggyback Work</a:t>
            </a:r>
            <a:endParaRPr spc="15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0085671-1BB2-16DD-BBEB-491C4480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388" y="1556131"/>
            <a:ext cx="3164846" cy="250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918F32F-04D5-65E3-1F86-7902F723E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b="10492"/>
          <a:stretch/>
        </p:blipFill>
        <p:spPr bwMode="auto">
          <a:xfrm>
            <a:off x="8738880" y="4288697"/>
            <a:ext cx="3156100" cy="202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98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14429DA-F017-E05D-33DE-30EE22295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t="2970" r="7885" b="-119"/>
          <a:stretch/>
        </p:blipFill>
        <p:spPr>
          <a:xfrm>
            <a:off x="4410458" y="1409827"/>
            <a:ext cx="2747771" cy="5077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DED68E-058B-1C2E-9B1B-63B40C0142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6" t="18129" r="4184" b="24992"/>
          <a:stretch/>
        </p:blipFill>
        <p:spPr>
          <a:xfrm>
            <a:off x="7208522" y="1412940"/>
            <a:ext cx="2974886" cy="2587752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20E65E8E-6B61-1E1E-3C7B-F0B2394A443C}"/>
              </a:ext>
            </a:extLst>
          </p:cNvPr>
          <p:cNvSpPr/>
          <p:nvPr/>
        </p:nvSpPr>
        <p:spPr>
          <a:xfrm>
            <a:off x="761" y="1216913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4">
                <a:moveTo>
                  <a:pt x="0" y="0"/>
                </a:moveTo>
                <a:lnTo>
                  <a:pt x="12192000" y="63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83998D23-570E-1752-025E-435588656F80}"/>
              </a:ext>
            </a:extLst>
          </p:cNvPr>
          <p:cNvSpPr txBox="1"/>
          <p:nvPr/>
        </p:nvSpPr>
        <p:spPr>
          <a:xfrm>
            <a:off x="360414" y="1409827"/>
            <a:ext cx="3333750" cy="226087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Planned</a:t>
            </a:r>
            <a:r>
              <a:rPr sz="2400" b="1" spc="-3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sz="2400" b="1" spc="-15" dirty="0">
                <a:latin typeface="Franklin Gothic Book" panose="020B0503020102020204" pitchFamily="34" charset="0"/>
                <a:cs typeface="Arial" panose="020B0604020202020204" pitchFamily="34" charset="0"/>
              </a:rPr>
              <a:t>Improvements</a:t>
            </a:r>
            <a:endParaRPr sz="24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Full-depth </a:t>
            </a:r>
            <a:r>
              <a:rPr sz="20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track</a:t>
            </a:r>
            <a:r>
              <a:rPr sz="2000" spc="-55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replacement</a:t>
            </a: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Rail </a:t>
            </a:r>
            <a:r>
              <a:rPr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and </a:t>
            </a:r>
            <a:r>
              <a:rPr sz="20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tie</a:t>
            </a:r>
            <a:r>
              <a:rPr sz="2000" spc="-15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replacement</a:t>
            </a:r>
          </a:p>
          <a:p>
            <a:pPr marL="241300" marR="45593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latin typeface="Franklin Gothic Book" panose="020B0503020102020204" pitchFamily="34" charset="0"/>
                <a:cs typeface="Arial" panose="020B0604020202020204" pitchFamily="34" charset="0"/>
              </a:rPr>
              <a:t>Tamp, </a:t>
            </a:r>
            <a:r>
              <a:rPr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surface, and </a:t>
            </a:r>
            <a:r>
              <a:rPr sz="20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align tracks</a:t>
            </a:r>
            <a:endParaRPr sz="20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30B38133-64D8-EAE4-DCB8-3D923C777A09}"/>
              </a:ext>
            </a:extLst>
          </p:cNvPr>
          <p:cNvSpPr/>
          <p:nvPr/>
        </p:nvSpPr>
        <p:spPr>
          <a:xfrm>
            <a:off x="4197096" y="1402080"/>
            <a:ext cx="0" cy="5070475"/>
          </a:xfrm>
          <a:custGeom>
            <a:avLst/>
            <a:gdLst/>
            <a:ahLst/>
            <a:cxnLst/>
            <a:rect l="l" t="t" r="r" b="b"/>
            <a:pathLst>
              <a:path h="5070475">
                <a:moveTo>
                  <a:pt x="0" y="0"/>
                </a:moveTo>
                <a:lnTo>
                  <a:pt x="0" y="50698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77278810-C36B-03C5-D5B5-FD5A78E599ED}"/>
              </a:ext>
            </a:extLst>
          </p:cNvPr>
          <p:cNvSpPr/>
          <p:nvPr/>
        </p:nvSpPr>
        <p:spPr>
          <a:xfrm>
            <a:off x="7208522" y="4034028"/>
            <a:ext cx="2977883" cy="2447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43E7ACBE-4743-419D-80D5-76EEA3CE118C}"/>
              </a:ext>
            </a:extLst>
          </p:cNvPr>
          <p:cNvSpPr/>
          <p:nvPr/>
        </p:nvSpPr>
        <p:spPr>
          <a:xfrm>
            <a:off x="10222993" y="1412938"/>
            <a:ext cx="1740407" cy="5069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9A96AF71-5E97-751F-7987-9D1C913C2D52}"/>
              </a:ext>
            </a:extLst>
          </p:cNvPr>
          <p:cNvSpPr txBox="1"/>
          <p:nvPr/>
        </p:nvSpPr>
        <p:spPr>
          <a:xfrm>
            <a:off x="342098" y="4353123"/>
            <a:ext cx="3857297" cy="211852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5400" rIns="0" bIns="0" rtlCol="0" anchor="t">
            <a:spAutoFit/>
          </a:bodyPr>
          <a:lstStyle/>
          <a:p>
            <a:pPr marL="9144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Franklin Gothic Book" panose="020B0503020102020204" pitchFamily="34" charset="0"/>
                <a:cs typeface="Arial"/>
              </a:rPr>
              <a:t>Benefits</a:t>
            </a:r>
          </a:p>
          <a:p>
            <a:pPr marL="377825" indent="-28638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78460" algn="l"/>
              </a:tabLst>
            </a:pPr>
            <a:r>
              <a:rPr lang="en-US" sz="1800" spc="-15" dirty="0">
                <a:latin typeface="Franklin Gothic Book" panose="020B0503020102020204" pitchFamily="34" charset="0"/>
                <a:cs typeface="Arial"/>
              </a:rPr>
              <a:t>State </a:t>
            </a:r>
            <a:r>
              <a:rPr lang="en-US" sz="1800" dirty="0">
                <a:latin typeface="Franklin Gothic Book" panose="020B0503020102020204" pitchFamily="34" charset="0"/>
                <a:cs typeface="Arial"/>
              </a:rPr>
              <a:t>of Good</a:t>
            </a:r>
            <a:r>
              <a:rPr lang="en-US" sz="1800" spc="1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lang="en-US" sz="1800" spc="-10" dirty="0">
                <a:latin typeface="Franklin Gothic Book" panose="020B0503020102020204" pitchFamily="34" charset="0"/>
                <a:cs typeface="Arial"/>
              </a:rPr>
              <a:t>Repair</a:t>
            </a:r>
            <a:endParaRPr lang="en-US" sz="1800" dirty="0">
              <a:latin typeface="Franklin Gothic Book" panose="020B0503020102020204" pitchFamily="34" charset="0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78460" algn="l"/>
              </a:tabLst>
            </a:pPr>
            <a:r>
              <a:rPr lang="en-US" sz="1800" spc="-20" dirty="0">
                <a:latin typeface="Franklin Gothic Book" panose="020B0503020102020204" pitchFamily="34" charset="0"/>
                <a:cs typeface="Arial"/>
              </a:rPr>
              <a:t>Improved</a:t>
            </a:r>
            <a:r>
              <a:rPr lang="en-US" sz="1800" spc="-10" dirty="0">
                <a:latin typeface="Franklin Gothic Book" panose="020B0503020102020204" pitchFamily="34" charset="0"/>
                <a:cs typeface="Arial"/>
              </a:rPr>
              <a:t> Reliability</a:t>
            </a:r>
            <a:endParaRPr lang="en-US" sz="1800" dirty="0">
              <a:latin typeface="Franklin Gothic Book" panose="020B0503020102020204" pitchFamily="34" charset="0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78460" algn="l"/>
              </a:tabLst>
            </a:pPr>
            <a:r>
              <a:rPr lang="en-US" sz="1800" spc="-5" dirty="0">
                <a:latin typeface="Franklin Gothic Book" panose="020B0503020102020204" pitchFamily="34" charset="0"/>
                <a:cs typeface="Arial"/>
              </a:rPr>
              <a:t>Increased</a:t>
            </a:r>
            <a:r>
              <a:rPr lang="en-US" sz="1800" spc="-10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lang="en-US" sz="1800" spc="-15" dirty="0">
                <a:latin typeface="Franklin Gothic Book" panose="020B0503020102020204" pitchFamily="34" charset="0"/>
                <a:cs typeface="Arial"/>
              </a:rPr>
              <a:t>Safety</a:t>
            </a:r>
            <a:endParaRPr lang="en-US" sz="1800" dirty="0">
              <a:latin typeface="Franklin Gothic Book" panose="020B0503020102020204" pitchFamily="34" charset="0"/>
              <a:cs typeface="Arial"/>
            </a:endParaRPr>
          </a:p>
          <a:p>
            <a:pPr marL="377825" indent="-286385">
              <a:spcBef>
                <a:spcPts val="600"/>
              </a:spcBef>
              <a:spcAft>
                <a:spcPts val="600"/>
              </a:spcAft>
              <a:buFont typeface="Wingdings"/>
              <a:buChar char=""/>
              <a:tabLst>
                <a:tab pos="378460" algn="l"/>
              </a:tabLst>
            </a:pPr>
            <a:r>
              <a:rPr lang="en-US" sz="1800" spc="-15" dirty="0">
                <a:latin typeface="Franklin Gothic Book" panose="020B0503020102020204" pitchFamily="34" charset="0"/>
                <a:cs typeface="Arial"/>
              </a:rPr>
              <a:t>Removal </a:t>
            </a:r>
            <a:r>
              <a:rPr lang="en-US" sz="1800" dirty="0">
                <a:latin typeface="Franklin Gothic Book" panose="020B0503020102020204" pitchFamily="34" charset="0"/>
                <a:cs typeface="Arial"/>
              </a:rPr>
              <a:t>of</a:t>
            </a:r>
            <a:r>
              <a:rPr lang="en-US" dirty="0">
                <a:latin typeface="Franklin Gothic Book" panose="020B0503020102020204" pitchFamily="34" charset="0"/>
                <a:cs typeface="Arial"/>
              </a:rPr>
              <a:t> 41 </a:t>
            </a:r>
            <a:r>
              <a:rPr lang="en-US" sz="1800" spc="-5" dirty="0">
                <a:latin typeface="Franklin Gothic Book" panose="020B0503020102020204" pitchFamily="34" charset="0"/>
                <a:cs typeface="Arial"/>
              </a:rPr>
              <a:t>Speed</a:t>
            </a:r>
            <a:r>
              <a:rPr lang="en-US" sz="1800" spc="-35" dirty="0">
                <a:latin typeface="Franklin Gothic Book" panose="020B0503020102020204" pitchFamily="34" charset="0"/>
                <a:cs typeface="Arial"/>
              </a:rPr>
              <a:t> </a:t>
            </a:r>
            <a:r>
              <a:rPr lang="en-US" sz="1800" spc="-10" dirty="0">
                <a:latin typeface="Franklin Gothic Book" panose="020B0503020102020204" pitchFamily="34" charset="0"/>
                <a:cs typeface="Arial"/>
              </a:rPr>
              <a:t>Restrictions</a:t>
            </a:r>
            <a:endParaRPr lang="en-US" sz="1800" dirty="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D609112E-FB23-4C19-77C3-3DD02453B14F}"/>
              </a:ext>
            </a:extLst>
          </p:cNvPr>
          <p:cNvSpPr/>
          <p:nvPr/>
        </p:nvSpPr>
        <p:spPr>
          <a:xfrm>
            <a:off x="360414" y="4299148"/>
            <a:ext cx="3840480" cy="53975"/>
          </a:xfrm>
          <a:custGeom>
            <a:avLst/>
            <a:gdLst/>
            <a:ahLst/>
            <a:cxnLst/>
            <a:rect l="l" t="t" r="r" b="b"/>
            <a:pathLst>
              <a:path w="3785235" h="57150">
                <a:moveTo>
                  <a:pt x="0" y="57149"/>
                </a:moveTo>
                <a:lnTo>
                  <a:pt x="3784688" y="57149"/>
                </a:lnTo>
                <a:lnTo>
                  <a:pt x="3784688" y="0"/>
                </a:lnTo>
                <a:lnTo>
                  <a:pt x="0" y="0"/>
                </a:lnTo>
                <a:lnTo>
                  <a:pt x="0" y="57149"/>
                </a:lnTo>
                <a:close/>
              </a:path>
            </a:pathLst>
          </a:custGeom>
          <a:solidFill>
            <a:srgbClr val="626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1BAFEC33-2380-B4C4-97D5-A542F19BF5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76226" y="545192"/>
            <a:ext cx="503954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latin typeface="Franklin Gothic Book" panose="020B0503020102020204" pitchFamily="34" charset="0"/>
                <a:cs typeface="Arial" panose="020B0604020202020204" pitchFamily="34" charset="0"/>
              </a:rPr>
              <a:t>Improved </a:t>
            </a:r>
            <a:r>
              <a:rPr spc="5" dirty="0">
                <a:latin typeface="Franklin Gothic Book" panose="020B0503020102020204" pitchFamily="34" charset="0"/>
                <a:cs typeface="Arial" panose="020B0604020202020204" pitchFamily="34" charset="0"/>
              </a:rPr>
              <a:t>Quality of</a:t>
            </a:r>
            <a:r>
              <a:rPr spc="-114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spc="15" dirty="0">
                <a:latin typeface="Franklin Gothic Book" panose="020B0503020102020204" pitchFamily="34" charset="0"/>
                <a:cs typeface="Arial" panose="020B0604020202020204" pitchFamily="34" charset="0"/>
              </a:rPr>
              <a:t>Service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682E771-E433-BDCC-F726-DAD362071F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-26" r="22358" b="26"/>
          <a:stretch/>
        </p:blipFill>
        <p:spPr>
          <a:xfrm>
            <a:off x="7205525" y="4033391"/>
            <a:ext cx="2977883" cy="2447545"/>
          </a:xfrm>
          <a:custGeom>
            <a:avLst/>
            <a:gdLst>
              <a:gd name="connsiteX0" fmla="*/ 0 w 2436276"/>
              <a:gd name="connsiteY0" fmla="*/ 0 h 2355892"/>
              <a:gd name="connsiteX1" fmla="*/ 2436276 w 2436276"/>
              <a:gd name="connsiteY1" fmla="*/ 0 h 2355892"/>
              <a:gd name="connsiteX2" fmla="*/ 2436276 w 2436276"/>
              <a:gd name="connsiteY2" fmla="*/ 2355892 h 2355892"/>
              <a:gd name="connsiteX3" fmla="*/ 0 w 2436276"/>
              <a:gd name="connsiteY3" fmla="*/ 2355892 h 235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6276" h="2355892">
                <a:moveTo>
                  <a:pt x="0" y="0"/>
                </a:moveTo>
                <a:lnTo>
                  <a:pt x="2436276" y="0"/>
                </a:lnTo>
                <a:lnTo>
                  <a:pt x="2436276" y="2355892"/>
                </a:lnTo>
                <a:lnTo>
                  <a:pt x="0" y="2355892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CBF473-CB6D-C244-D083-A83D0A074A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9" t="433" r="24420" b="234"/>
          <a:stretch/>
        </p:blipFill>
        <p:spPr>
          <a:xfrm>
            <a:off x="10230705" y="1409827"/>
            <a:ext cx="1732695" cy="506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>
            <a:extLst>
              <a:ext uri="{FF2B5EF4-FFF2-40B4-BE49-F238E27FC236}">
                <a16:creationId xmlns:a16="http://schemas.microsoft.com/office/drawing/2014/main" id="{20E65E8E-6B61-1E1E-3C7B-F0B2394A443C}"/>
              </a:ext>
            </a:extLst>
          </p:cNvPr>
          <p:cNvSpPr/>
          <p:nvPr/>
        </p:nvSpPr>
        <p:spPr>
          <a:xfrm>
            <a:off x="761" y="1216913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4">
                <a:moveTo>
                  <a:pt x="0" y="0"/>
                </a:moveTo>
                <a:lnTo>
                  <a:pt x="12192000" y="63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402688E9-89BE-6D3F-E605-80DEAB5257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9001" y="545192"/>
            <a:ext cx="509647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Franklin Gothic Book" panose="020B0503020102020204" pitchFamily="34" charset="0"/>
                <a:cs typeface="Arial" panose="020B0604020202020204" pitchFamily="34" charset="0"/>
              </a:rPr>
              <a:t>Construction </a:t>
            </a:r>
            <a:r>
              <a:rPr spc="5" dirty="0">
                <a:latin typeface="Franklin Gothic Book" panose="020B0503020102020204" pitchFamily="34" charset="0"/>
                <a:cs typeface="Arial" panose="020B0604020202020204" pitchFamily="34" charset="0"/>
              </a:rPr>
              <a:t>of the</a:t>
            </a:r>
            <a:r>
              <a:rPr spc="-95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Franklin Gothic Book" panose="020B0503020102020204" pitchFamily="34" charset="0"/>
                <a:cs typeface="Arial" panose="020B0604020202020204" pitchFamily="34" charset="0"/>
              </a:rPr>
              <a:t>Contract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5B57DF57-E7D2-0F14-AD70-B9B28044567F}"/>
              </a:ext>
            </a:extLst>
          </p:cNvPr>
          <p:cNvSpPr txBox="1"/>
          <p:nvPr/>
        </p:nvSpPr>
        <p:spPr>
          <a:xfrm>
            <a:off x="617319" y="1475232"/>
            <a:ext cx="10928985" cy="43243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 algn="just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Construction </a:t>
            </a:r>
            <a:r>
              <a:rPr lang="en-US" sz="28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Procurement </a:t>
            </a:r>
            <a:r>
              <a:rPr lang="en-US" sz="2800" spc="-15" dirty="0">
                <a:latin typeface="Franklin Gothic Book" panose="020B0503020102020204" pitchFamily="34" charset="0"/>
                <a:cs typeface="Arial" panose="020B0604020202020204" pitchFamily="34" charset="0"/>
              </a:rPr>
              <a:t>proactively </a:t>
            </a:r>
            <a:r>
              <a:rPr lang="en-US" sz="28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contacted </a:t>
            </a:r>
            <a:r>
              <a:rPr lang="en-US" sz="28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track </a:t>
            </a:r>
            <a:r>
              <a:rPr lang="en-US" sz="28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contractors (both inside and outside </a:t>
            </a:r>
            <a:r>
              <a:rPr lang="en-US" sz="28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of </a:t>
            </a:r>
            <a:r>
              <a:rPr lang="en-US" sz="28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Massachusetts) </a:t>
            </a:r>
            <a:r>
              <a:rPr lang="en-US" sz="2800" spc="-25" dirty="0">
                <a:latin typeface="Franklin Gothic Book" panose="020B0503020102020204" pitchFamily="34" charset="0"/>
                <a:cs typeface="Arial" panose="020B0604020202020204" pitchFamily="34" charset="0"/>
              </a:rPr>
              <a:t>to </a:t>
            </a:r>
            <a:r>
              <a:rPr lang="en-US" sz="28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understand their reluctance </a:t>
            </a:r>
            <a:r>
              <a:rPr lang="en-US" sz="2800" spc="-25" dirty="0">
                <a:latin typeface="Franklin Gothic Book" panose="020B0503020102020204" pitchFamily="34" charset="0"/>
                <a:cs typeface="Arial" panose="020B0604020202020204" pitchFamily="34" charset="0"/>
              </a:rPr>
              <a:t>to </a:t>
            </a:r>
            <a:r>
              <a:rPr lang="en-US" sz="28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bid </a:t>
            </a:r>
            <a:r>
              <a:rPr lang="en-US" sz="28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on track On-Call</a:t>
            </a:r>
            <a:r>
              <a:rPr lang="en-US" sz="2800" spc="15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28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contracts</a:t>
            </a:r>
            <a:endParaRPr lang="en-US" sz="2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Contract </a:t>
            </a:r>
            <a:r>
              <a:rPr lang="en-US" sz="28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packaged </a:t>
            </a:r>
            <a:r>
              <a:rPr lang="en-US" sz="2800" spc="-25" dirty="0">
                <a:latin typeface="Franklin Gothic Book" panose="020B0503020102020204" pitchFamily="34" charset="0"/>
                <a:cs typeface="Arial" panose="020B0604020202020204" pitchFamily="34" charset="0"/>
              </a:rPr>
              <a:t>to </a:t>
            </a:r>
            <a:r>
              <a:rPr lang="en-US" sz="28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increase </a:t>
            </a:r>
            <a:r>
              <a:rPr lang="en-US" sz="28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competition</a:t>
            </a:r>
            <a:r>
              <a:rPr lang="en-US" sz="2800" spc="75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2800" spc="-20" dirty="0">
                <a:latin typeface="Franklin Gothic Book" panose="020B0503020102020204" pitchFamily="34" charset="0"/>
                <a:cs typeface="Arial" panose="020B0604020202020204" pitchFamily="34" charset="0"/>
              </a:rPr>
              <a:t>by:</a:t>
            </a:r>
            <a:endParaRPr lang="en-US" sz="2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24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Packaging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defined scope </a:t>
            </a:r>
            <a:r>
              <a:rPr lang="en-US" sz="2400" spc="-25" dirty="0">
                <a:latin typeface="Franklin Gothic Book" panose="020B0503020102020204" pitchFamily="34" charset="0"/>
                <a:cs typeface="Arial" panose="020B0604020202020204" pitchFamily="34" charset="0"/>
              </a:rPr>
              <a:t>by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lines</a:t>
            </a:r>
            <a:endParaRPr lang="en-US" sz="24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2400" spc="-15" dirty="0">
                <a:latin typeface="Franklin Gothic Book" panose="020B0503020102020204" pitchFamily="34" charset="0"/>
                <a:cs typeface="Arial" panose="020B0604020202020204" pitchFamily="34" charset="0"/>
              </a:rPr>
              <a:t>Providing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pre-planned continuous access </a:t>
            </a:r>
            <a:r>
              <a:rPr lang="en-US" sz="2400" spc="-20" dirty="0">
                <a:latin typeface="Franklin Gothic Book" panose="020B0503020102020204" pitchFamily="34" charset="0"/>
                <a:cs typeface="Arial" panose="020B0604020202020204" pitchFamily="34" charset="0"/>
              </a:rPr>
              <a:t>over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a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period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of</a:t>
            </a:r>
            <a:r>
              <a:rPr lang="en-US" sz="2400" spc="35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time</a:t>
            </a: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Pre-bid</a:t>
            </a:r>
            <a:r>
              <a:rPr lang="en-US" sz="2800" spc="15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activities</a:t>
            </a:r>
            <a:endParaRPr lang="en-US" sz="2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Pre-bid bus </a:t>
            </a:r>
            <a:r>
              <a:rPr lang="en-US" sz="24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tour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of track pads </a:t>
            </a:r>
            <a:r>
              <a:rPr lang="en-US" sz="2400" spc="-20" dirty="0">
                <a:latin typeface="Franklin Gothic Book" panose="020B0503020102020204" pitchFamily="34" charset="0"/>
                <a:cs typeface="Arial" panose="020B0604020202020204" pitchFamily="34" charset="0"/>
              </a:rPr>
              <a:t>for </a:t>
            </a: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access</a:t>
            </a:r>
            <a:endParaRPr lang="en-US" sz="24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Schematics and videos </a:t>
            </a:r>
            <a:r>
              <a:rPr lang="en-US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of track made</a:t>
            </a:r>
            <a:r>
              <a:rPr lang="en-US" sz="2400" spc="-45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available</a:t>
            </a:r>
            <a:endParaRPr lang="en-US" sz="24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Included </a:t>
            </a:r>
            <a:r>
              <a:rPr lang="en-US" sz="28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Incentive and Disincentive Language</a:t>
            </a:r>
            <a:endParaRPr lang="en-US" sz="2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0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>
            <a:extLst>
              <a:ext uri="{FF2B5EF4-FFF2-40B4-BE49-F238E27FC236}">
                <a16:creationId xmlns:a16="http://schemas.microsoft.com/office/drawing/2014/main" id="{20E65E8E-6B61-1E1E-3C7B-F0B2394A443C}"/>
              </a:ext>
            </a:extLst>
          </p:cNvPr>
          <p:cNvSpPr/>
          <p:nvPr/>
        </p:nvSpPr>
        <p:spPr>
          <a:xfrm>
            <a:off x="761" y="1216913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4">
                <a:moveTo>
                  <a:pt x="0" y="0"/>
                </a:moveTo>
                <a:lnTo>
                  <a:pt x="12192000" y="63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E44A19B-1BA3-683E-4C34-F60666365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5201" y="545192"/>
            <a:ext cx="48515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Franklin Gothic Book" panose="020B0503020102020204" pitchFamily="34" charset="0"/>
                <a:cs typeface="Arial" panose="020B0604020202020204" pitchFamily="34" charset="0"/>
              </a:rPr>
              <a:t>Construction</a:t>
            </a:r>
            <a:r>
              <a:rPr spc="-5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Procurement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5EF38421-43F3-8D44-F031-25873ABAA609}"/>
              </a:ext>
            </a:extLst>
          </p:cNvPr>
          <p:cNvSpPr txBox="1"/>
          <p:nvPr/>
        </p:nvSpPr>
        <p:spPr>
          <a:xfrm>
            <a:off x="617319" y="1475232"/>
            <a:ext cx="10974317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Project </a:t>
            </a:r>
            <a:r>
              <a:rPr sz="2800" dirty="0">
                <a:latin typeface="Franklin Gothic Book" panose="020B0503020102020204" pitchFamily="34" charset="0"/>
                <a:cs typeface="Arial" panose="020B0604020202020204" pitchFamily="34" charset="0"/>
              </a:rPr>
              <a:t>advertisement: </a:t>
            </a:r>
            <a:r>
              <a:rPr lang="en-US" sz="2800" b="1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December 20</a:t>
            </a:r>
            <a:r>
              <a:rPr sz="2800" b="1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,</a:t>
            </a:r>
            <a:r>
              <a:rPr sz="2800" b="1" spc="5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2023</a:t>
            </a:r>
            <a:endParaRPr sz="2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2039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Franklin Gothic Book" panose="020B0503020102020204" pitchFamily="34" charset="0"/>
                <a:cs typeface="Arial" panose="020B0604020202020204" pitchFamily="34" charset="0"/>
              </a:rPr>
              <a:t>Bid </a:t>
            </a:r>
            <a:r>
              <a:rPr sz="28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opening: </a:t>
            </a:r>
            <a:r>
              <a:rPr lang="en-US" sz="2800" b="1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January</a:t>
            </a:r>
            <a:r>
              <a:rPr sz="2800" b="1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15" dirty="0">
                <a:latin typeface="Franklin Gothic Book" panose="020B0503020102020204" pitchFamily="34" charset="0"/>
                <a:cs typeface="Arial" panose="020B0604020202020204" pitchFamily="34" charset="0"/>
              </a:rPr>
              <a:t>23</a:t>
            </a:r>
            <a:r>
              <a:rPr sz="2800" b="1" spc="15" dirty="0">
                <a:latin typeface="Franklin Gothic Book" panose="020B0503020102020204" pitchFamily="34" charset="0"/>
                <a:cs typeface="Arial" panose="020B0604020202020204" pitchFamily="34" charset="0"/>
              </a:rPr>
              <a:t>,</a:t>
            </a:r>
            <a:r>
              <a:rPr sz="2800" b="1" spc="4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sz="2800" b="1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202</a:t>
            </a:r>
            <a:r>
              <a:rPr lang="en-US" sz="2800" b="1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4</a:t>
            </a:r>
            <a:endParaRPr sz="2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2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DBE Goal:</a:t>
            </a:r>
            <a:r>
              <a:rPr sz="280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Franklin Gothic Book" panose="020B0503020102020204" pitchFamily="34" charset="0"/>
                <a:cs typeface="Arial" panose="020B0604020202020204" pitchFamily="34" charset="0"/>
              </a:rPr>
              <a:t>5%</a:t>
            </a:r>
            <a:endParaRPr sz="2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83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Three bids received</a:t>
            </a:r>
            <a:r>
              <a:rPr sz="28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:</a:t>
            </a:r>
            <a:endParaRPr sz="2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The Middlesex Corporation 			$25,400,660.00</a:t>
            </a:r>
          </a:p>
          <a:p>
            <a:pPr marL="698500" lvl="1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Skanska Delta, Joint Venture			$27,900,000.00</a:t>
            </a:r>
          </a:p>
          <a:p>
            <a:pPr marL="698500" lvl="1" indent="-228600">
              <a:spcBef>
                <a:spcPts val="2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Railroad-SPS New England, a Joint Venture	$36,201,634.00</a:t>
            </a:r>
          </a:p>
          <a:p>
            <a:pPr marL="698500" lvl="1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endParaRPr lang="en-US" sz="2400" spc="-5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0000"/>
              </a:lnSpc>
              <a:spcBef>
                <a:spcPts val="280"/>
              </a:spcBef>
              <a:tabLst>
                <a:tab pos="697865" algn="l"/>
                <a:tab pos="698500" algn="l"/>
              </a:tabLst>
            </a:pPr>
            <a:r>
              <a:rPr lang="en-US" sz="2400" spc="-5" dirty="0">
                <a:latin typeface="Franklin Gothic Book" panose="020B0503020102020204" pitchFamily="34" charset="0"/>
                <a:cs typeface="Arial" panose="020B0604020202020204" pitchFamily="34" charset="0"/>
              </a:rPr>
              <a:t>A bid analysis was completed and The Middlesex Corporation is the selected lowest, eligible, and responsible qualified low bid</a:t>
            </a:r>
          </a:p>
        </p:txBody>
      </p:sp>
    </p:spTree>
    <p:extLst>
      <p:ext uri="{BB962C8B-B14F-4D97-AF65-F5344CB8AC3E}">
        <p14:creationId xmlns:p14="http://schemas.microsoft.com/office/powerpoint/2010/main" val="63925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>
            <a:extLst>
              <a:ext uri="{FF2B5EF4-FFF2-40B4-BE49-F238E27FC236}">
                <a16:creationId xmlns:a16="http://schemas.microsoft.com/office/drawing/2014/main" id="{20E65E8E-6B61-1E1E-3C7B-F0B2394A443C}"/>
              </a:ext>
            </a:extLst>
          </p:cNvPr>
          <p:cNvSpPr/>
          <p:nvPr/>
        </p:nvSpPr>
        <p:spPr>
          <a:xfrm>
            <a:off x="761" y="1216913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4">
                <a:moveTo>
                  <a:pt x="0" y="0"/>
                </a:moveTo>
                <a:lnTo>
                  <a:pt x="12192000" y="63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E44A19B-1BA3-683E-4C34-F60666365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578" y="545192"/>
            <a:ext cx="1134862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lang="en-US" dirty="0">
                <a:latin typeface="Franklin Gothic Book" panose="020B0503020102020204" pitchFamily="34" charset="0"/>
                <a:cs typeface="Arial" panose="020B0604020202020204" pitchFamily="34" charset="0"/>
              </a:rPr>
              <a:t>Board Action | Emergency Track Improvement – Orange Line </a:t>
            </a:r>
            <a:endParaRPr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E0D3030-197A-49BE-869F-FB1159B0EF5C}"/>
              </a:ext>
            </a:extLst>
          </p:cNvPr>
          <p:cNvSpPr txBox="1">
            <a:spLocks/>
          </p:cNvSpPr>
          <p:nvPr/>
        </p:nvSpPr>
        <p:spPr>
          <a:xfrm>
            <a:off x="538579" y="1989351"/>
            <a:ext cx="11114843" cy="193087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kern="0" dirty="0">
                <a:solidFill>
                  <a:sysClr val="windowText" lastClr="000000"/>
                </a:solidFill>
                <a:ea typeface="+mn-lt"/>
                <a:cs typeface="+mn-lt"/>
              </a:rPr>
              <a:t>To authorize the MBTA General  Manager or his designee, to award and execute MBTA Contract No. T90CN06: Emergency Track Improvement – Orange Line with The </a:t>
            </a:r>
            <a:r>
              <a:rPr lang="en-US" sz="2400" b="1" kern="0" dirty="0">
                <a:solidFill>
                  <a:sysClr val="windowText" lastClr="000000"/>
                </a:solidFill>
                <a:ea typeface="+mn-lt"/>
                <a:cs typeface="+mn-lt"/>
              </a:rPr>
              <a:t>Middlesex Corporation </a:t>
            </a:r>
            <a:r>
              <a:rPr lang="en-US" sz="2400" kern="0" dirty="0">
                <a:solidFill>
                  <a:sysClr val="windowText" lastClr="000000"/>
                </a:solidFill>
                <a:ea typeface="+mn-lt"/>
                <a:cs typeface="+mn-lt"/>
              </a:rPr>
              <a:t>in the amount of </a:t>
            </a:r>
            <a:r>
              <a:rPr lang="en-US" sz="2400" b="1" kern="0" dirty="0">
                <a:solidFill>
                  <a:sysClr val="windowText" lastClr="000000"/>
                </a:solidFill>
                <a:ea typeface="+mn-lt"/>
                <a:cs typeface="+mn-lt"/>
              </a:rPr>
              <a:t>$25,400,660</a:t>
            </a:r>
            <a:r>
              <a:rPr lang="en-US" sz="2400" kern="0" dirty="0">
                <a:solidFill>
                  <a:sysClr val="windowText" lastClr="000000"/>
                </a:solidFill>
                <a:ea typeface="+mn-lt"/>
                <a:cs typeface="+mn-lt"/>
              </a:rPr>
              <a:t>, with a contract duration of 365 days after Notice-to-Proceed.</a:t>
            </a:r>
          </a:p>
        </p:txBody>
      </p:sp>
    </p:spTree>
    <p:extLst>
      <p:ext uri="{BB962C8B-B14F-4D97-AF65-F5344CB8AC3E}">
        <p14:creationId xmlns:p14="http://schemas.microsoft.com/office/powerpoint/2010/main" val="1052642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</a:spPr>
      <a:bodyPr wrap="square" lIns="0" tIns="0" rIns="0" bIns="0" rtlCol="0"/>
      <a:lstStyle>
        <a:defPPr algn="l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aff649-4d74-4916-b2d2-27dfb53b8d92" xsi:nil="true"/>
    <Caption xmlns="63146834-3a06-4a84-8e74-3485b82fcb3d" xsi:nil="true"/>
    <lcf76f155ced4ddcb4097134ff3c332f xmlns="63146834-3a06-4a84-8e74-3485b82fcb3d">
      <Terms xmlns="http://schemas.microsoft.com/office/infopath/2007/PartnerControls"/>
    </lcf76f155ced4ddcb4097134ff3c332f>
    <ReviewedbySafety xmlns="63146834-3a06-4a84-8e74-3485b82fcb3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353B3CC25C0C409754C5D0947D7A69" ma:contentTypeVersion="17" ma:contentTypeDescription="Create a new document." ma:contentTypeScope="" ma:versionID="4c87a1ae1e2cd94ba5bb6bd78e226429">
  <xsd:schema xmlns:xsd="http://www.w3.org/2001/XMLSchema" xmlns:xs="http://www.w3.org/2001/XMLSchema" xmlns:p="http://schemas.microsoft.com/office/2006/metadata/properties" xmlns:ns2="63146834-3a06-4a84-8e74-3485b82fcb3d" xmlns:ns3="f5aff649-4d74-4916-b2d2-27dfb53b8d92" targetNamespace="http://schemas.microsoft.com/office/2006/metadata/properties" ma:root="true" ma:fieldsID="918095284ac14a98f44130cde412d4a2" ns2:_="" ns3:_="">
    <xsd:import namespace="63146834-3a06-4a84-8e74-3485b82fcb3d"/>
    <xsd:import namespace="f5aff649-4d74-4916-b2d2-27dfb53b8d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Caption" minOccurs="0"/>
                <xsd:element ref="ns2:ReviewedbySafety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46834-3a06-4a84-8e74-3485b82fc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8099e0b-e00c-469a-8e3e-581119cc87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Caption" ma:index="21" nillable="true" ma:displayName="Caption" ma:format="Dropdown" ma:internalName="Caption">
      <xsd:simpleType>
        <xsd:restriction base="dms:Text">
          <xsd:maxLength value="255"/>
        </xsd:restriction>
      </xsd:simpleType>
    </xsd:element>
    <xsd:element name="ReviewedbySafety" ma:index="22" nillable="true" ma:displayName="Reviewed by Safety" ma:format="Dropdown" ma:internalName="ReviewedbySafety">
      <xsd:simpleType>
        <xsd:restriction base="dms:Choice">
          <xsd:enumeration value="Yes"/>
          <xsd:enumeration value="No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aff649-4d74-4916-b2d2-27dfb53b8d9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99b4b9-1003-4347-994c-46851192fad9}" ma:internalName="TaxCatchAll" ma:showField="CatchAllData" ma:web="f5aff649-4d74-4916-b2d2-27dfb53b8d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678A9B-64F1-4BC8-85FA-3E50775D6CDD}">
  <ds:schemaRefs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f5aff649-4d74-4916-b2d2-27dfb53b8d92"/>
    <ds:schemaRef ds:uri="http://schemas.microsoft.com/office/2006/documentManagement/types"/>
    <ds:schemaRef ds:uri="http://schemas.microsoft.com/office/infopath/2007/PartnerControls"/>
    <ds:schemaRef ds:uri="63146834-3a06-4a84-8e74-3485b82fcb3d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940441E-725D-4079-8DB6-6617E7CDE2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146834-3a06-4a84-8e74-3485b82fcb3d"/>
    <ds:schemaRef ds:uri="f5aff649-4d74-4916-b2d2-27dfb53b8d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257CB7-5027-44BC-B0A8-210D82BDB4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535</Words>
  <Application>Microsoft Office PowerPoint</Application>
  <PresentationFormat>Widescreen</PresentationFormat>
  <Paragraphs>87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Wingdings</vt:lpstr>
      <vt:lpstr>Office Theme</vt:lpstr>
      <vt:lpstr>PowerPoint Presentation</vt:lpstr>
      <vt:lpstr>Contract Information</vt:lpstr>
      <vt:lpstr>Overview of the Project | Lift 41 SRs in 40 Days</vt:lpstr>
      <vt:lpstr>Overview of the Project | Piggyback Work</vt:lpstr>
      <vt:lpstr>Improved Quality of Service</vt:lpstr>
      <vt:lpstr>Construction of the Contract</vt:lpstr>
      <vt:lpstr>Construction Procurement</vt:lpstr>
      <vt:lpstr>Board Action | Emergency Track Improvement – Orange 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MBTA Construction Contract No. T90CN0 Emergency Track Improvement – Green and Blue Lines</dc:title>
  <dc:creator>DeMedeiros, Kayla</dc:creator>
  <cp:lastModifiedBy>Patrice, Desiree</cp:lastModifiedBy>
  <cp:revision>12</cp:revision>
  <dcterms:created xsi:type="dcterms:W3CDTF">2024-01-02T13:39:05Z</dcterms:created>
  <dcterms:modified xsi:type="dcterms:W3CDTF">2024-01-24T19:25:55Z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2023-12-08T00:00:00Z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2024-01-02T00:00:00Z</vt:filetime>
  </property>
  <property fmtid="{D5CDD505-2E9C-101B-9397-08002B2CF9AE}" pid="5" name="ContentTypeId">
    <vt:lpwstr>0x010100CE22CB46C72B0848821B9672AF7DBFD6</vt:lpwstr>
  </property>
  <property fmtid="{D5CDD505-2E9C-101B-9397-08002B2CF9AE}" pid="6" name="MediaServiceImageTags">
    <vt:lpwstr/>
  </property>
</Properties>
</file>