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webextensions/taskpanes.xml" ContentType="application/vnd.ms-office.webextensiontaskpanes+xml"/>
  <Override PartName="/ppt/webextensions/webextension1.xml" ContentType="application/vnd.ms-office.webextension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microsoft.com/office/2011/relationships/webextensiontaskpanes" Target="ppt/webextensions/taskpanes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387" r:id="rId2"/>
    <p:sldId id="397" r:id="rId3"/>
    <p:sldId id="399" r:id="rId4"/>
    <p:sldId id="395" r:id="rId5"/>
    <p:sldId id="400" r:id="rId6"/>
    <p:sldId id="396" r:id="rId7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32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69E"/>
    <a:srgbClr val="D27800"/>
    <a:srgbClr val="FF9609"/>
    <a:srgbClr val="FF5050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1" autoAdjust="0"/>
    <p:restoredTop sz="98064" autoAdjust="0"/>
  </p:normalViewPr>
  <p:slideViewPr>
    <p:cSldViewPr>
      <p:cViewPr>
        <p:scale>
          <a:sx n="114" d="100"/>
          <a:sy n="114" d="100"/>
        </p:scale>
        <p:origin x="-198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2813"/>
    </p:cViewPr>
  </p:sorterViewPr>
  <p:notesViewPr>
    <p:cSldViewPr>
      <p:cViewPr varScale="1">
        <p:scale>
          <a:sx n="65" d="100"/>
          <a:sy n="65" d="100"/>
        </p:scale>
        <p:origin x="-3288" y="-114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43238" cy="465138"/>
          </a:xfrm>
          <a:prstGeom prst="rect">
            <a:avLst/>
          </a:prstGeom>
        </p:spPr>
        <p:txBody>
          <a:bodyPr vert="horz" lIns="91419" tIns="45709" rIns="91419" bIns="4570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6" y="0"/>
            <a:ext cx="3043238" cy="465138"/>
          </a:xfrm>
          <a:prstGeom prst="rect">
            <a:avLst/>
          </a:prstGeom>
        </p:spPr>
        <p:txBody>
          <a:bodyPr vert="horz" lIns="91419" tIns="45709" rIns="91419" bIns="45709" rtlCol="0"/>
          <a:lstStyle>
            <a:lvl1pPr algn="r">
              <a:defRPr sz="1200"/>
            </a:lvl1pPr>
          </a:lstStyle>
          <a:p>
            <a:fld id="{A8782089-6BC6-4235-B712-F8742B9D4234}" type="datetimeFigureOut">
              <a:rPr lang="en-US" smtClean="0"/>
              <a:pPr/>
              <a:t>6/22/2018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42375"/>
            <a:ext cx="3043238" cy="465138"/>
          </a:xfrm>
          <a:prstGeom prst="rect">
            <a:avLst/>
          </a:prstGeom>
        </p:spPr>
        <p:txBody>
          <a:bodyPr vert="horz" lIns="91419" tIns="45709" rIns="91419" bIns="4570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6" y="8842375"/>
            <a:ext cx="3043238" cy="465138"/>
          </a:xfrm>
          <a:prstGeom prst="rect">
            <a:avLst/>
          </a:prstGeom>
        </p:spPr>
        <p:txBody>
          <a:bodyPr vert="horz" lIns="91419" tIns="45709" rIns="91419" bIns="45709" rtlCol="0" anchor="b"/>
          <a:lstStyle>
            <a:lvl1pPr algn="r">
              <a:defRPr sz="1200"/>
            </a:lvl1pPr>
          </a:lstStyle>
          <a:p>
            <a:fld id="{75612B8F-7C36-4EC9-BD17-68C48F5CD9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7189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343" cy="465455"/>
          </a:xfrm>
          <a:prstGeom prst="rect">
            <a:avLst/>
          </a:prstGeom>
        </p:spPr>
        <p:txBody>
          <a:bodyPr vert="horz" lIns="95061" tIns="47529" rIns="95061" bIns="4752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7" y="0"/>
            <a:ext cx="3043343" cy="465455"/>
          </a:xfrm>
          <a:prstGeom prst="rect">
            <a:avLst/>
          </a:prstGeom>
        </p:spPr>
        <p:txBody>
          <a:bodyPr vert="horz" lIns="95061" tIns="47529" rIns="95061" bIns="47529" rtlCol="0"/>
          <a:lstStyle>
            <a:lvl1pPr algn="r">
              <a:defRPr sz="1200"/>
            </a:lvl1pPr>
          </a:lstStyle>
          <a:p>
            <a:fld id="{CEB96F95-300C-4A3F-BDC6-417068EB1BB3}" type="datetimeFigureOut">
              <a:rPr lang="en-US" smtClean="0"/>
              <a:pPr/>
              <a:t>6/22/2018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061" tIns="47529" rIns="95061" bIns="4752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7"/>
            <a:ext cx="5618480" cy="4189095"/>
          </a:xfrm>
          <a:prstGeom prst="rect">
            <a:avLst/>
          </a:prstGeom>
        </p:spPr>
        <p:txBody>
          <a:bodyPr vert="horz" lIns="95061" tIns="47529" rIns="95061" bIns="475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3"/>
            <a:ext cx="3043343" cy="465455"/>
          </a:xfrm>
          <a:prstGeom prst="rect">
            <a:avLst/>
          </a:prstGeom>
        </p:spPr>
        <p:txBody>
          <a:bodyPr vert="horz" lIns="95061" tIns="47529" rIns="95061" bIns="4752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7" y="8842033"/>
            <a:ext cx="3043343" cy="465455"/>
          </a:xfrm>
          <a:prstGeom prst="rect">
            <a:avLst/>
          </a:prstGeom>
        </p:spPr>
        <p:txBody>
          <a:bodyPr vert="horz" lIns="95061" tIns="47529" rIns="95061" bIns="47529" rtlCol="0" anchor="b"/>
          <a:lstStyle>
            <a:lvl1pPr algn="r">
              <a:defRPr sz="1200"/>
            </a:lvl1pPr>
          </a:lstStyle>
          <a:p>
            <a:fld id="{DDE3C4EC-FA30-4BAF-8816-853426F570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26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E3C4EC-FA30-4BAF-8816-853426F570D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262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E3C4EC-FA30-4BAF-8816-853426F570D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740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7"/>
          <p:cNvSpPr>
            <a:spLocks noChangeShapeType="1"/>
          </p:cNvSpPr>
          <p:nvPr/>
        </p:nvSpPr>
        <p:spPr bwMode="auto">
          <a:xfrm>
            <a:off x="0" y="747713"/>
            <a:ext cx="91440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" name="Line 11"/>
          <p:cNvSpPr>
            <a:spLocks noChangeShapeType="1"/>
          </p:cNvSpPr>
          <p:nvPr/>
        </p:nvSpPr>
        <p:spPr bwMode="auto">
          <a:xfrm>
            <a:off x="2443163" y="3752850"/>
            <a:ext cx="57229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pic>
        <p:nvPicPr>
          <p:cNvPr id="5" name="Picture 2" descr="C:\Users\dmlee\Downloads\preview-MABayTransAuthority.png"/>
          <p:cNvPicPr>
            <a:picLocks noChangeAspect="1" noChangeArrowheads="1"/>
          </p:cNvPicPr>
          <p:nvPr/>
        </p:nvPicPr>
        <p:blipFill>
          <a:blip r:embed="rId2" cstate="print"/>
          <a:srcRect t="38333" b="39000"/>
          <a:stretch>
            <a:fillRect/>
          </a:stretch>
        </p:blipFill>
        <p:spPr bwMode="auto">
          <a:xfrm>
            <a:off x="1012825" y="1562100"/>
            <a:ext cx="6386513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3962400"/>
            <a:ext cx="7751547" cy="466344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ct val="100000"/>
              </a:lnSpc>
              <a:defRPr sz="3200" b="1" baseline="0">
                <a:solidFill>
                  <a:srgbClr val="0026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219200" y="5105400"/>
            <a:ext cx="3352800" cy="762000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date here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1219200" y="4593770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en-US" b="1" u="sng" dirty="0">
              <a:latin typeface="+mj-lt"/>
            </a:endParaRP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1219200" y="4528458"/>
            <a:ext cx="4572000" cy="4572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en-US" sz="2400" b="1" baseline="0" dirty="0" smtClean="0">
                <a:solidFill>
                  <a:srgbClr val="00269E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subtitle here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6875" y="1463675"/>
            <a:ext cx="8434388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" name="Rectangle 10"/>
          <p:cNvSpPr/>
          <p:nvPr/>
        </p:nvSpPr>
        <p:spPr>
          <a:xfrm>
            <a:off x="327025" y="625475"/>
            <a:ext cx="7673975" cy="234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 sz="800"/>
            </a:lvl1pPr>
          </a:lstStyle>
          <a:p>
            <a:fld id="{DB16A70B-6F58-4BE3-9137-004593873AF5}" type="datetime1">
              <a:rPr lang="en-US" smtClean="0"/>
              <a:t>6/22/2018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62685" y="829056"/>
            <a:ext cx="7751547" cy="466344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ct val="100000"/>
              </a:lnSpc>
              <a:defRPr sz="1600" b="1">
                <a:solidFill>
                  <a:srgbClr val="0026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462684" y="381000"/>
            <a:ext cx="7309716" cy="2286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en-US" sz="1100" b="1" dirty="0" smtClean="0">
                <a:solidFill>
                  <a:srgbClr val="00269E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47675" y="720725"/>
            <a:ext cx="7499350" cy="0"/>
          </a:xfrm>
          <a:prstGeom prst="line">
            <a:avLst/>
          </a:prstGeom>
          <a:ln w="1270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8"/>
          <p:cNvSpPr>
            <a:spLocks noGrp="1"/>
          </p:cNvSpPr>
          <p:nvPr>
            <p:ph sz="quarter" idx="14"/>
          </p:nvPr>
        </p:nvSpPr>
        <p:spPr>
          <a:xfrm>
            <a:off x="470001" y="1698958"/>
            <a:ext cx="8348472" cy="443849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000"/>
              </a:spcBef>
              <a:buClr>
                <a:schemeClr val="tx1"/>
              </a:buClr>
              <a:buFont typeface="Arial" pitchFamily="34" charset="0"/>
              <a:buNone/>
              <a:defRPr sz="1200" b="0">
                <a:solidFill>
                  <a:schemeClr val="tx2"/>
                </a:solidFill>
                <a:latin typeface="+mj-lt"/>
                <a:cs typeface="Arial" pitchFamily="34" charset="0"/>
              </a:defRPr>
            </a:lvl1pPr>
            <a:lvl2pPr marL="400050" indent="-17780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•"/>
              <a:defRPr sz="1200">
                <a:solidFill>
                  <a:schemeClr val="tx2"/>
                </a:solidFill>
                <a:latin typeface="+mj-lt"/>
                <a:cs typeface="Arial" pitchFamily="34" charset="0"/>
              </a:defRPr>
            </a:lvl2pPr>
            <a:lvl3pPr marL="571500" indent="-17145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›"/>
              <a:defRPr sz="1200">
                <a:solidFill>
                  <a:schemeClr val="tx2"/>
                </a:solidFill>
                <a:latin typeface="+mj-lt"/>
                <a:cs typeface="Arial" pitchFamily="34" charset="0"/>
              </a:defRPr>
            </a:lvl3pPr>
            <a:lvl4pPr marL="742950" indent="-17145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»"/>
              <a:defRPr sz="1200">
                <a:solidFill>
                  <a:schemeClr val="tx2"/>
                </a:solidFill>
                <a:latin typeface="+mj-lt"/>
                <a:cs typeface="Arial" pitchFamily="34" charset="0"/>
              </a:defRPr>
            </a:lvl4pPr>
            <a:lvl5pPr marL="742950" indent="0">
              <a:spcBef>
                <a:spcPts val="600"/>
              </a:spcBef>
              <a:buClr>
                <a:schemeClr val="tx1"/>
              </a:buClr>
              <a:buFont typeface="Arial" pitchFamily="34" charset="0"/>
              <a:buNone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3203A38F-96B3-4FAC-A573-E41FE7A9CF7B}" type="datetime1">
              <a:rPr lang="en-US" smtClean="0"/>
              <a:t>6/22/2018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62685" y="829056"/>
            <a:ext cx="7751547" cy="466344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ct val="100000"/>
              </a:lnSpc>
              <a:defRPr sz="1600" b="1">
                <a:solidFill>
                  <a:srgbClr val="0026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462684" y="381000"/>
            <a:ext cx="7309716" cy="2286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en-US" sz="1100" b="1" dirty="0" smtClean="0">
                <a:solidFill>
                  <a:srgbClr val="00269E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 by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6"/>
          </p:nvPr>
        </p:nvSpPr>
        <p:spPr>
          <a:xfrm>
            <a:off x="470001" y="1698958"/>
            <a:ext cx="3957219" cy="443849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000"/>
              </a:spcBef>
              <a:buClr>
                <a:schemeClr val="tx1"/>
              </a:buClr>
              <a:buFont typeface="Arial" pitchFamily="34" charset="0"/>
              <a:buNone/>
              <a:defRPr sz="1200" b="0">
                <a:solidFill>
                  <a:schemeClr val="tx2"/>
                </a:solidFill>
                <a:latin typeface="+mj-lt"/>
                <a:cs typeface="Arial" pitchFamily="34" charset="0"/>
              </a:defRPr>
            </a:lvl1pPr>
            <a:lvl2pPr marL="400050" indent="-17780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•"/>
              <a:defRPr sz="1200">
                <a:solidFill>
                  <a:schemeClr val="tx2"/>
                </a:solidFill>
                <a:latin typeface="+mj-lt"/>
                <a:cs typeface="Arial" pitchFamily="34" charset="0"/>
              </a:defRPr>
            </a:lvl2pPr>
            <a:lvl3pPr marL="571500" indent="-17145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›"/>
              <a:defRPr sz="1200">
                <a:solidFill>
                  <a:schemeClr val="tx2"/>
                </a:solidFill>
                <a:latin typeface="+mj-lt"/>
                <a:cs typeface="Arial" pitchFamily="34" charset="0"/>
              </a:defRPr>
            </a:lvl3pPr>
            <a:lvl4pPr marL="742950" indent="-17145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»"/>
              <a:defRPr sz="1200">
                <a:solidFill>
                  <a:schemeClr val="tx2"/>
                </a:solidFill>
                <a:latin typeface="+mj-lt"/>
                <a:cs typeface="Arial" pitchFamily="34" charset="0"/>
              </a:defRPr>
            </a:lvl4pPr>
            <a:lvl5pPr marL="742950" indent="0">
              <a:spcBef>
                <a:spcPts val="600"/>
              </a:spcBef>
              <a:buClr>
                <a:schemeClr val="tx1"/>
              </a:buClr>
              <a:buFont typeface="Arial" pitchFamily="34" charset="0"/>
              <a:buNone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Content Placeholder 8"/>
          <p:cNvSpPr>
            <a:spLocks noGrp="1"/>
          </p:cNvSpPr>
          <p:nvPr>
            <p:ph sz="quarter" idx="17"/>
          </p:nvPr>
        </p:nvSpPr>
        <p:spPr>
          <a:xfrm>
            <a:off x="4600041" y="1695148"/>
            <a:ext cx="3957219" cy="443849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000"/>
              </a:spcBef>
              <a:buClr>
                <a:schemeClr val="tx1"/>
              </a:buClr>
              <a:buFont typeface="Arial" pitchFamily="34" charset="0"/>
              <a:buNone/>
              <a:defRPr sz="1200" b="0">
                <a:solidFill>
                  <a:schemeClr val="tx2"/>
                </a:solidFill>
                <a:latin typeface="+mj-lt"/>
                <a:cs typeface="Arial" pitchFamily="34" charset="0"/>
              </a:defRPr>
            </a:lvl1pPr>
            <a:lvl2pPr marL="400050" indent="-17780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•"/>
              <a:defRPr sz="1200">
                <a:solidFill>
                  <a:schemeClr val="tx2"/>
                </a:solidFill>
                <a:latin typeface="+mj-lt"/>
                <a:cs typeface="Arial" pitchFamily="34" charset="0"/>
              </a:defRPr>
            </a:lvl2pPr>
            <a:lvl3pPr marL="571500" indent="-17145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›"/>
              <a:defRPr sz="1200">
                <a:solidFill>
                  <a:schemeClr val="tx2"/>
                </a:solidFill>
                <a:latin typeface="+mj-lt"/>
                <a:cs typeface="Arial" pitchFamily="34" charset="0"/>
              </a:defRPr>
            </a:lvl3pPr>
            <a:lvl4pPr marL="742950" indent="-17145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»"/>
              <a:defRPr sz="1200">
                <a:solidFill>
                  <a:schemeClr val="tx2"/>
                </a:solidFill>
                <a:latin typeface="+mj-lt"/>
                <a:cs typeface="Arial" pitchFamily="34" charset="0"/>
              </a:defRPr>
            </a:lvl4pPr>
            <a:lvl5pPr marL="742950" indent="0">
              <a:spcBef>
                <a:spcPts val="600"/>
              </a:spcBef>
              <a:buClr>
                <a:schemeClr val="tx1"/>
              </a:buClr>
              <a:buFont typeface="Arial" pitchFamily="34" charset="0"/>
              <a:buNone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fld id="{65028DC1-9886-4DD5-A2EE-F06A76F1EF3C}" type="datetime1">
              <a:rPr lang="en-US" smtClean="0"/>
              <a:t>6/22/2018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62685" y="829056"/>
            <a:ext cx="7751547" cy="466344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ct val="100000"/>
              </a:lnSpc>
              <a:defRPr sz="1600" b="1">
                <a:solidFill>
                  <a:srgbClr val="0026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19"/>
          </p:nvPr>
        </p:nvSpPr>
        <p:spPr>
          <a:xfrm>
            <a:off x="462684" y="381000"/>
            <a:ext cx="7309716" cy="2286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en-US" sz="1100" b="1" dirty="0" smtClean="0">
                <a:solidFill>
                  <a:srgbClr val="00269E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0AE3A-E009-4B84-86B3-F8C0C5933B35}" type="datetime1">
              <a:rPr lang="en-US" smtClean="0"/>
              <a:t>6/22/2018</a:t>
            </a:fld>
            <a:endParaRPr lang="en-US" dirty="0"/>
          </a:p>
        </p:txBody>
      </p:sp>
      <p:pic>
        <p:nvPicPr>
          <p:cNvPr id="7" name="Picture 6" descr="newMekkoChart.emf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4" cstate="print"/>
          <a:stretch>
            <a:fillRect/>
          </a:stretch>
        </p:blipFill>
        <p:spPr>
          <a:xfrm>
            <a:off x="524191" y="1243330"/>
            <a:ext cx="4284821" cy="5488940"/>
          </a:xfrm>
          <a:prstGeom prst="rect">
            <a:avLst/>
          </a:prstGeom>
        </p:spPr>
      </p:pic>
      <p:pic>
        <p:nvPicPr>
          <p:cNvPr id="11" name="Picture 10" descr="newMekkoChart.emf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5" cstate="print"/>
          <a:stretch>
            <a:fillRect/>
          </a:stretch>
        </p:blipFill>
        <p:spPr>
          <a:xfrm>
            <a:off x="5060472" y="1243330"/>
            <a:ext cx="4284821" cy="5488940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62685" y="829056"/>
            <a:ext cx="7751547" cy="466344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ct val="100000"/>
              </a:lnSpc>
              <a:defRPr sz="1600" b="1">
                <a:solidFill>
                  <a:srgbClr val="0026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462684" y="381000"/>
            <a:ext cx="7309716" cy="2286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lang="en-US" sz="1100" b="1" dirty="0" smtClean="0">
                <a:solidFill>
                  <a:srgbClr val="00269E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Straight Connector 26"/>
          <p:cNvCxnSpPr/>
          <p:nvPr/>
        </p:nvCxnSpPr>
        <p:spPr>
          <a:xfrm>
            <a:off x="447675" y="720725"/>
            <a:ext cx="7499350" cy="0"/>
          </a:xfrm>
          <a:prstGeom prst="line">
            <a:avLst/>
          </a:prstGeom>
          <a:ln w="1270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7675" y="1325563"/>
            <a:ext cx="8321675" cy="0"/>
          </a:xfrm>
          <a:prstGeom prst="line">
            <a:avLst/>
          </a:prstGeom>
          <a:ln w="9525">
            <a:solidFill>
              <a:schemeClr val="tx1"/>
            </a:solidFill>
            <a:prstDash val="sysDot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7675" y="6280150"/>
            <a:ext cx="8321675" cy="0"/>
          </a:xfrm>
          <a:prstGeom prst="line">
            <a:avLst/>
          </a:prstGeom>
          <a:ln w="9525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Slide Number Placeholder 6"/>
          <p:cNvSpPr txBox="1">
            <a:spLocks/>
          </p:cNvSpPr>
          <p:nvPr/>
        </p:nvSpPr>
        <p:spPr>
          <a:xfrm>
            <a:off x="8148638" y="6543675"/>
            <a:ext cx="762000" cy="22860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fld id="{BBE80981-3DA6-46C2-826D-0D8005ADC286}" type="slidenum">
              <a:rPr lang="en-US" altLang="en-US" sz="1000" smtClean="0"/>
              <a:pPr algn="r" eaLnBrk="1" hangingPunct="1">
                <a:defRPr/>
              </a:pPr>
              <a:t>‹#›</a:t>
            </a:fld>
            <a:endParaRPr lang="en-US" altLang="en-US" sz="1000" dirty="0"/>
          </a:p>
        </p:txBody>
      </p:sp>
      <p:sp>
        <p:nvSpPr>
          <p:cNvPr id="41" name="Content Placeholder 8"/>
          <p:cNvSpPr txBox="1">
            <a:spLocks/>
          </p:cNvSpPr>
          <p:nvPr/>
        </p:nvSpPr>
        <p:spPr>
          <a:xfrm>
            <a:off x="469900" y="1698625"/>
            <a:ext cx="8348663" cy="443865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ts val="1000"/>
              </a:spcBef>
              <a:spcAft>
                <a:spcPct val="0"/>
              </a:spcAft>
              <a:buClr>
                <a:schemeClr val="tx1"/>
              </a:buClr>
              <a:buFont typeface="+mj-lt"/>
              <a:buAutoNum type="arabicPeriod"/>
              <a:defRPr sz="1300" b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00050" indent="-17780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33CC"/>
              </a:buClr>
              <a:buFont typeface="Arial" pitchFamily="34" charset="0"/>
              <a:buChar char="›"/>
              <a:defRPr sz="20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marL="571500" indent="-17145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33CC"/>
              </a:buClr>
              <a:buFont typeface="Arial" pitchFamily="34" charset="0"/>
              <a:buChar char="»"/>
              <a:defRPr sz="1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marL="742950" indent="-17145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33CC"/>
              </a:buClr>
              <a:buFont typeface="Arial" pitchFamily="34" charset="0"/>
              <a:buChar char="–"/>
              <a:defRPr sz="1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marL="857250" indent="-11430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33CC"/>
              </a:buClr>
              <a:buChar char="»"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  <a:lvl6pPr marL="20574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146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29718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4290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defRPr/>
            </a:pPr>
            <a:endParaRPr lang="en-US" dirty="0"/>
          </a:p>
        </p:txBody>
      </p:sp>
      <p:sp>
        <p:nvSpPr>
          <p:cNvPr id="18" name="Date Placeholder 1"/>
          <p:cNvSpPr>
            <a:spLocks noGrp="1"/>
          </p:cNvSpPr>
          <p:nvPr>
            <p:ph type="dt" sz="half" idx="2"/>
          </p:nvPr>
        </p:nvSpPr>
        <p:spPr>
          <a:xfrm>
            <a:off x="7200900" y="6269038"/>
            <a:ext cx="1673225" cy="155575"/>
          </a:xfrm>
          <a:prstGeom prst="rect">
            <a:avLst/>
          </a:prstGeom>
        </p:spPr>
        <p:txBody>
          <a:bodyPr/>
          <a:lstStyle>
            <a:lvl1pPr algn="r" eaLnBrk="1" hangingPunct="1">
              <a:defRPr sz="800">
                <a:latin typeface="Arial" charset="0"/>
                <a:cs typeface="+mn-cs"/>
              </a:defRPr>
            </a:lvl1pPr>
          </a:lstStyle>
          <a:p>
            <a:fld id="{08DE85A2-A73B-494D-AB20-2F58582E49C9}" type="datetime1">
              <a:rPr lang="en-US" smtClean="0"/>
              <a:t>6/22/2018</a:t>
            </a:fld>
            <a:endParaRPr lang="en-US" dirty="0"/>
          </a:p>
        </p:txBody>
      </p:sp>
      <p:pic>
        <p:nvPicPr>
          <p:cNvPr id="1034" name="Picture 2" descr="File:MBTA.sv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39113" y="222250"/>
            <a:ext cx="711200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4" r:id="rId2"/>
    <p:sldLayoutId id="2147483662" r:id="rId3"/>
    <p:sldLayoutId id="2147483663" r:id="rId4"/>
    <p:sldLayoutId id="2147483673" r:id="rId5"/>
  </p:sldLayoutIdLst>
  <p:hf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33CC"/>
          </a:solidFill>
          <a:latin typeface="Calibri" panose="020F0502020204030204" pitchFamily="34" charset="0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33CC"/>
          </a:solidFill>
          <a:latin typeface="Calibri" panose="020F0502020204030204" pitchFamily="34" charset="0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33CC"/>
          </a:solidFill>
          <a:latin typeface="Calibri" panose="020F0502020204030204" pitchFamily="34" charset="0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33CC"/>
          </a:solidFill>
          <a:latin typeface="Calibri" panose="020F0502020204030204" pitchFamily="34" charset="0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33CC"/>
          </a:solidFill>
          <a:latin typeface="Calibri" panose="020F0502020204030204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9pPr>
    </p:titleStyle>
    <p:bodyStyle>
      <a:lvl1pPr marL="228600" indent="-228600" algn="l" rtl="0" eaLnBrk="1" fontAlgn="base" hangingPunct="1">
        <a:spcBef>
          <a:spcPct val="100000"/>
        </a:spcBef>
        <a:spcAft>
          <a:spcPct val="0"/>
        </a:spcAft>
        <a:buClr>
          <a:srgbClr val="0033CC"/>
        </a:buClr>
        <a:buChar char="•"/>
        <a:defRPr sz="2400" b="1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576263" indent="-233363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Font typeface="Arial" charset="0"/>
        <a:buChar char="–"/>
        <a:defRPr sz="2000">
          <a:solidFill>
            <a:schemeClr val="tx1"/>
          </a:solidFill>
          <a:latin typeface="Calibri" panose="020F0502020204030204" pitchFamily="34" charset="0"/>
          <a:cs typeface="+mn-cs"/>
        </a:defRPr>
      </a:lvl2pPr>
      <a:lvl3pPr marL="9144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•"/>
        <a:defRPr sz="2000">
          <a:solidFill>
            <a:schemeClr val="tx1"/>
          </a:solidFill>
          <a:latin typeface="Calibri" panose="020F0502020204030204" pitchFamily="34" charset="0"/>
          <a:cs typeface="+mn-cs"/>
        </a:defRPr>
      </a:lvl3pPr>
      <a:lvl4pPr marL="1262063" indent="-233363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–"/>
        <a:defRPr sz="2000">
          <a:solidFill>
            <a:schemeClr val="tx1"/>
          </a:solidFill>
          <a:latin typeface="Calibri" panose="020F0502020204030204" pitchFamily="34" charset="0"/>
          <a:cs typeface="+mn-cs"/>
        </a:defRPr>
      </a:lvl4pPr>
      <a:lvl5pPr marL="16002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Calibri" panose="020F0502020204030204" pitchFamily="34" charset="0"/>
          <a:cs typeface="+mn-cs"/>
        </a:defRPr>
      </a:lvl5pPr>
      <a:lvl6pPr marL="20574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5146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29718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4290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06686"/>
            <a:ext cx="7848600" cy="751114"/>
          </a:xfrm>
        </p:spPr>
        <p:txBody>
          <a:bodyPr/>
          <a:lstStyle/>
          <a:p>
            <a:r>
              <a:rPr lang="en-US" sz="2400" dirty="0" smtClean="0"/>
              <a:t>MBTA Construction Contract No. Q09CNO2:</a:t>
            </a:r>
            <a:br>
              <a:rPr lang="en-US" sz="2400" dirty="0" smtClean="0"/>
            </a:br>
            <a:r>
              <a:rPr lang="en-US" sz="2400" dirty="0" smtClean="0"/>
              <a:t>Green Line D Branch Track and Signal Replacement Beaconsfield to Riverside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219200" y="5410200"/>
            <a:ext cx="3352800" cy="457200"/>
          </a:xfrm>
        </p:spPr>
        <p:txBody>
          <a:bodyPr/>
          <a:lstStyle/>
          <a:p>
            <a:r>
              <a:rPr lang="en-US" dirty="0" smtClean="0"/>
              <a:t>June 25, 2018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4"/>
          </p:nvPr>
        </p:nvSpPr>
        <p:spPr>
          <a:xfrm>
            <a:off x="457200" y="1371600"/>
            <a:ext cx="8348663" cy="1371600"/>
          </a:xfrm>
        </p:spPr>
        <p:txBody>
          <a:bodyPr/>
          <a:lstStyle/>
          <a:p>
            <a:pPr>
              <a:lnSpc>
                <a:spcPts val="2600"/>
              </a:lnSpc>
              <a:spcBef>
                <a:spcPts val="0"/>
              </a:spcBef>
              <a:spcAft>
                <a:spcPts val="400"/>
              </a:spcAft>
              <a:defRPr/>
            </a:pPr>
            <a:r>
              <a:rPr lang="en-US" sz="1800" dirty="0"/>
              <a:t>Today’s board </a:t>
            </a:r>
            <a:r>
              <a:rPr lang="en-US" sz="1800" dirty="0" smtClean="0"/>
              <a:t>action </a:t>
            </a:r>
            <a:r>
              <a:rPr lang="en-US" sz="1800" dirty="0"/>
              <a:t>will </a:t>
            </a:r>
            <a:r>
              <a:rPr lang="en-US" sz="1800" dirty="0" smtClean="0"/>
              <a:t>provide for the replacement of track and signals on the Green Line D Branch between the Beaconsfield and Riverside Stations.  The project is located in the Town of Brookline and City of Newton, MA. </a:t>
            </a:r>
          </a:p>
        </p:txBody>
      </p:sp>
      <p:sp>
        <p:nvSpPr>
          <p:cNvPr id="12291" name="Title 2"/>
          <p:cNvSpPr>
            <a:spLocks noGrp="1"/>
          </p:cNvSpPr>
          <p:nvPr>
            <p:ph type="title"/>
          </p:nvPr>
        </p:nvSpPr>
        <p:spPr bwMode="auto">
          <a:xfrm>
            <a:off x="461963" y="828675"/>
            <a:ext cx="7751762" cy="466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OVERVIEW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461963" y="381000"/>
            <a:ext cx="7310437" cy="228600"/>
          </a:xfrm>
        </p:spPr>
        <p:txBody>
          <a:bodyPr/>
          <a:lstStyle/>
          <a:p>
            <a:r>
              <a:rPr lang="en-US" dirty="0"/>
              <a:t>Contract </a:t>
            </a:r>
            <a:r>
              <a:rPr lang="en-US" dirty="0" smtClean="0"/>
              <a:t>Q09CN02:  Green Line D Branch Track and Signal Replacement – Beaconsfield to Riverside</a:t>
            </a:r>
            <a:endParaRPr dirty="0"/>
          </a:p>
          <a:p>
            <a:pPr>
              <a:defRPr/>
            </a:pPr>
            <a:endParaRPr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8904" y="2819400"/>
            <a:ext cx="6439696" cy="3394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14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4"/>
          </p:nvPr>
        </p:nvSpPr>
        <p:spPr>
          <a:xfrm>
            <a:off x="457200" y="1447800"/>
            <a:ext cx="8348663" cy="468947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900"/>
              </a:spcAft>
            </a:pPr>
            <a:r>
              <a:rPr lang="en-US" sz="1800" dirty="0"/>
              <a:t>The project includes the replacement </a:t>
            </a:r>
            <a:r>
              <a:rPr lang="en-US" sz="1800" dirty="0" smtClean="0"/>
              <a:t>in </a:t>
            </a:r>
            <a:r>
              <a:rPr lang="en-US" sz="1800" dirty="0"/>
              <a:t>kind </a:t>
            </a:r>
            <a:r>
              <a:rPr lang="en-US" sz="1800" dirty="0" smtClean="0"/>
              <a:t>of track sections and the signal system improving safety and reliability of the Green Line D-Branch service and a system that is easier to maintain. </a:t>
            </a:r>
          </a:p>
          <a:p>
            <a:pPr>
              <a:spcBef>
                <a:spcPts val="0"/>
              </a:spcBef>
              <a:spcAft>
                <a:spcPts val="900"/>
              </a:spcAft>
            </a:pPr>
            <a:r>
              <a:rPr lang="en-US" sz="1800" dirty="0" smtClean="0"/>
              <a:t>The </a:t>
            </a:r>
            <a:r>
              <a:rPr lang="en-US" sz="1800" dirty="0"/>
              <a:t>project includes:</a:t>
            </a:r>
          </a:p>
          <a:p>
            <a:pPr marL="285750" lvl="0" indent="-285750" fontAlgn="auto">
              <a:spcBef>
                <a:spcPts val="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kern="1200" dirty="0" smtClean="0">
                <a:solidFill>
                  <a:prstClr val="black"/>
                </a:solidFill>
                <a:latin typeface="+mn-lt"/>
              </a:rPr>
              <a:t>Install modernized signal system infrastructure between Riverside and Reservoir</a:t>
            </a:r>
          </a:p>
          <a:p>
            <a:pPr marL="285750" lvl="0" indent="-285750" fontAlgn="auto">
              <a:spcBef>
                <a:spcPts val="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kern="1200" dirty="0" smtClean="0">
                <a:solidFill>
                  <a:prstClr val="black"/>
                </a:solidFill>
                <a:latin typeface="+mn-lt"/>
              </a:rPr>
              <a:t>Centralized signal system equipment </a:t>
            </a:r>
          </a:p>
          <a:p>
            <a:pPr marL="285750" lvl="0" indent="-285750" fontAlgn="auto">
              <a:spcBef>
                <a:spcPts val="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kern="1200" dirty="0" smtClean="0">
                <a:solidFill>
                  <a:prstClr val="black"/>
                </a:solidFill>
                <a:latin typeface="+mn-lt"/>
              </a:rPr>
              <a:t>Upgrade track-side signal infrastructure (signals, track switch machines, cables, cable hanging system)</a:t>
            </a:r>
          </a:p>
          <a:p>
            <a:pPr marL="285750" lvl="0" indent="-285750" fontAlgn="auto">
              <a:spcBef>
                <a:spcPts val="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kern="1200" dirty="0" smtClean="0">
                <a:solidFill>
                  <a:prstClr val="black"/>
                </a:solidFill>
                <a:latin typeface="+mn-lt"/>
              </a:rPr>
              <a:t>Install redundant power supply system</a:t>
            </a:r>
          </a:p>
          <a:p>
            <a:pPr marL="285750" lvl="0" indent="-285750" fontAlgn="auto">
              <a:spcBef>
                <a:spcPts val="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kern="1200" dirty="0" smtClean="0">
                <a:solidFill>
                  <a:prstClr val="black"/>
                </a:solidFill>
                <a:latin typeface="+mn-lt"/>
              </a:rPr>
              <a:t>Full depth reconstruction of 25,000 LF of mainline track</a:t>
            </a:r>
          </a:p>
          <a:p>
            <a:pPr marL="285750" lvl="0" indent="-285750" fontAlgn="auto">
              <a:spcBef>
                <a:spcPts val="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kern="1200" dirty="0" smtClean="0">
                <a:solidFill>
                  <a:prstClr val="black"/>
                </a:solidFill>
                <a:latin typeface="+mn-lt"/>
              </a:rPr>
              <a:t>Upgrade all crossovers and track switches</a:t>
            </a:r>
          </a:p>
          <a:p>
            <a:pPr marL="285750" lvl="0" indent="-285750" fontAlgn="auto">
              <a:spcBef>
                <a:spcPct val="2000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1800" kern="1200" dirty="0" smtClean="0">
                <a:solidFill>
                  <a:prstClr val="black"/>
                </a:solidFill>
                <a:latin typeface="+mn-lt"/>
              </a:rPr>
              <a:t>Reconstruct pedestrian crossing and truck pads</a:t>
            </a:r>
            <a:endParaRPr lang="en-US" sz="1800" dirty="0">
              <a:solidFill>
                <a:prstClr val="black"/>
              </a:solidFill>
            </a:endParaRPr>
          </a:p>
          <a:p>
            <a:pPr marL="285750" indent="-285750">
              <a:spcBef>
                <a:spcPts val="0"/>
              </a:spcBef>
              <a:spcAft>
                <a:spcPts val="400"/>
              </a:spcAft>
              <a:buFont typeface="Arial" pitchFamily="34" charset="0"/>
              <a:buChar char="•"/>
              <a:defRPr/>
            </a:pPr>
            <a:endParaRPr lang="en-US" sz="1800" dirty="0" smtClean="0"/>
          </a:p>
          <a:p>
            <a:pPr marL="285750" indent="-285750">
              <a:spcBef>
                <a:spcPts val="0"/>
              </a:spcBef>
              <a:spcAft>
                <a:spcPts val="400"/>
              </a:spcAft>
              <a:buFont typeface="Arial" pitchFamily="34" charset="0"/>
              <a:buChar char="•"/>
              <a:defRPr/>
            </a:pPr>
            <a:endParaRPr lang="en-US" sz="1800" dirty="0" smtClean="0"/>
          </a:p>
          <a:p>
            <a:pPr marL="285750" indent="-285750">
              <a:spcBef>
                <a:spcPts val="0"/>
              </a:spcBef>
              <a:spcAft>
                <a:spcPts val="400"/>
              </a:spcAft>
              <a:buFont typeface="Arial" pitchFamily="34" charset="0"/>
              <a:buChar char="•"/>
              <a:defRPr/>
            </a:pPr>
            <a:endParaRPr lang="en-US" sz="1800" dirty="0" smtClean="0"/>
          </a:p>
        </p:txBody>
      </p:sp>
      <p:sp>
        <p:nvSpPr>
          <p:cNvPr id="12291" name="Title 2"/>
          <p:cNvSpPr>
            <a:spLocks noGrp="1"/>
          </p:cNvSpPr>
          <p:nvPr>
            <p:ph type="title"/>
          </p:nvPr>
        </p:nvSpPr>
        <p:spPr bwMode="auto">
          <a:xfrm>
            <a:off x="461963" y="828675"/>
            <a:ext cx="7751762" cy="466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Construction Scope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461963" y="381000"/>
            <a:ext cx="7310437" cy="228600"/>
          </a:xfrm>
        </p:spPr>
        <p:txBody>
          <a:bodyPr/>
          <a:lstStyle/>
          <a:p>
            <a:r>
              <a:rPr lang="en-US" dirty="0"/>
              <a:t>Contract Q09CN02:  Green Line D Branch Track and Signal Replacement – Beaconsfield to Riverside</a:t>
            </a:r>
          </a:p>
          <a:p>
            <a:pPr>
              <a:defRPr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6014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Benefits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Contract Q09CN02:  Green Line D Branch Track and Signal Replacement – Beaconsfield to Riverside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1447800"/>
            <a:ext cx="8305800" cy="3193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8925" lvl="1" indent="-288925" fontAlgn="base"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Modern signal system will result in fewer delays</a:t>
            </a:r>
          </a:p>
          <a:p>
            <a:pPr marL="288925" lvl="1" indent="-288925" fontAlgn="base"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Fewer </a:t>
            </a:r>
            <a:r>
              <a:rPr lang="en-US" dirty="0"/>
              <a:t>signal </a:t>
            </a:r>
            <a:r>
              <a:rPr lang="en-US" dirty="0" smtClean="0"/>
              <a:t>related delays </a:t>
            </a:r>
            <a:r>
              <a:rPr lang="en-US" dirty="0"/>
              <a:t>will increase reliability of Green Line </a:t>
            </a:r>
            <a:r>
              <a:rPr lang="en-US" dirty="0" smtClean="0"/>
              <a:t>operations</a:t>
            </a:r>
          </a:p>
          <a:p>
            <a:pPr marL="288925" lvl="1" indent="-288925" fontAlgn="base">
              <a:spcAft>
                <a:spcPts val="12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Centralized Instrument Houses </a:t>
            </a:r>
            <a:r>
              <a:rPr lang="en-US" dirty="0"/>
              <a:t>at stations will result in workers spending less time traveling to equipment and isolating </a:t>
            </a:r>
            <a:r>
              <a:rPr lang="en-US" dirty="0" smtClean="0"/>
              <a:t>problems</a:t>
            </a:r>
          </a:p>
          <a:p>
            <a:pPr marL="288925" lvl="1" indent="-288925" fontAlgn="base">
              <a:spcAft>
                <a:spcPts val="180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Speed restrictions due to existing track conditions will be removed on the “D” Branch</a:t>
            </a:r>
          </a:p>
          <a:p>
            <a:pPr marL="222250" lvl="1" fontAlgn="base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dirty="0" smtClean="0">
                <a:latin typeface="+mj-lt"/>
              </a:rPr>
              <a:t>          </a:t>
            </a:r>
            <a:endParaRPr lang="en-US" dirty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4014916"/>
            <a:ext cx="2876379" cy="215728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421" y="4014917"/>
            <a:ext cx="2876379" cy="2157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11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Construction Advertisement and Bid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Contract Q09CN02:  Green Line D Branch Track and Signal Replacement – Beaconsfield to Riverside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1524000"/>
            <a:ext cx="81534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Project was advertised on May 7, 2018</a:t>
            </a:r>
            <a:endParaRPr lang="en-US" dirty="0">
              <a:latin typeface="+mj-lt"/>
            </a:endParaRP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Engineer’s Estimate was $66,583,700</a:t>
            </a:r>
            <a:endParaRPr lang="en-US" dirty="0">
              <a:latin typeface="+mj-lt"/>
            </a:endParaRP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Bid Opening was on June 19, 2018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Three (3) Bids were received</a:t>
            </a:r>
          </a:p>
          <a:p>
            <a:pPr defTabSz="481013">
              <a:spcAft>
                <a:spcPts val="1200"/>
              </a:spcAft>
            </a:pPr>
            <a:r>
              <a:rPr lang="en-US" dirty="0" smtClean="0">
                <a:latin typeface="+mj-lt"/>
              </a:rPr>
              <a:t>	 </a:t>
            </a:r>
            <a:r>
              <a:rPr lang="en-US" b="1" dirty="0" smtClean="0"/>
              <a:t>$74,000,000	Barletta-</a:t>
            </a:r>
            <a:r>
              <a:rPr lang="en-US" b="1" dirty="0" err="1" smtClean="0"/>
              <a:t>Fischbach</a:t>
            </a:r>
            <a:r>
              <a:rPr lang="en-US" b="1" dirty="0" smtClean="0"/>
              <a:t> Green Line D Branch JV 	 (Low Bidder)</a:t>
            </a:r>
            <a:endParaRPr lang="en-US" dirty="0" smtClean="0"/>
          </a:p>
          <a:p>
            <a:pPr defTabSz="481013">
              <a:spcAft>
                <a:spcPts val="1200"/>
              </a:spcAft>
            </a:pPr>
            <a:r>
              <a:rPr lang="en-US" dirty="0" smtClean="0"/>
              <a:t>	  $79,937,700	J.F. White </a:t>
            </a:r>
          </a:p>
          <a:p>
            <a:pPr defTabSz="481013">
              <a:spcAft>
                <a:spcPts val="1200"/>
              </a:spcAft>
            </a:pPr>
            <a:r>
              <a:rPr lang="en-US" dirty="0" smtClean="0"/>
              <a:t>	$107,135,700 	SPS/</a:t>
            </a:r>
            <a:r>
              <a:rPr lang="en-US" dirty="0" err="1" smtClean="0"/>
              <a:t>Dagle</a:t>
            </a:r>
            <a:r>
              <a:rPr lang="en-US" dirty="0" smtClean="0"/>
              <a:t> JV</a:t>
            </a:r>
          </a:p>
          <a:p>
            <a:pPr marL="285750" indent="-285750" defTabSz="5127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+mj-lt"/>
              </a:rPr>
              <a:t>Bid analysis has been completed.  Based on the analysis the variance between the Engineer’s Estimate and the low bid is attributable to: tariffs, steel prices, supply &amp; demand and assumed production rates for </a:t>
            </a:r>
            <a:r>
              <a:rPr lang="en-US" dirty="0" err="1" smtClean="0">
                <a:latin typeface="+mj-lt"/>
              </a:rPr>
              <a:t>trackwork</a:t>
            </a:r>
            <a:r>
              <a:rPr lang="en-US" dirty="0" smtClean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8749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Request of the Fiscal and Management Control Board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Contract Q09CN02:  Green Line D Branch Track and Signal Replacement – Beaconsfield to Riverside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1524000"/>
            <a:ext cx="8229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1800"/>
              </a:spcAft>
            </a:pPr>
            <a:r>
              <a:rPr lang="en-US" dirty="0" smtClean="0">
                <a:latin typeface="+mj-lt"/>
              </a:rPr>
              <a:t>Staff request that the Fiscal and Management Control Board authorize the MBTA General Manager and CEO, or his designee, to award and execute MBTA Construction Contract No. Q09CN02: Green Line D Branch Track and Signal Replacement – Beaconsfield to Riverside with Barletta-</a:t>
            </a:r>
            <a:r>
              <a:rPr lang="en-US" dirty="0" err="1" smtClean="0">
                <a:latin typeface="+mj-lt"/>
              </a:rPr>
              <a:t>Fischbach</a:t>
            </a:r>
            <a:r>
              <a:rPr lang="en-US" dirty="0" smtClean="0">
                <a:latin typeface="+mj-lt"/>
              </a:rPr>
              <a:t> Green Line D Branch Joint Venture for an amount not to exceed $74,000,000.</a:t>
            </a:r>
          </a:p>
        </p:txBody>
      </p:sp>
    </p:spTree>
    <p:extLst>
      <p:ext uri="{BB962C8B-B14F-4D97-AF65-F5344CB8AC3E}">
        <p14:creationId xmlns:p14="http://schemas.microsoft.com/office/powerpoint/2010/main" val="290258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EKKOCHARTIMAGE" val="PICTURE"/>
  <p:tag name="MEKKO" val="MekkoChart"/>
  <p:tag name="MEKKOEXCEL6" val="False"/>
  <p:tag name="MEKKOEXCEL7" val="False"/>
  <p:tag name="MEKKOEXCEL8" val="False"/>
  <p:tag name="MEKKOXML1" val="4HooU0THZk28POP9trq+pbTvvzd/gcV8t56cq85kb3NDTsUhojRA0EsgEHHMH7oYP1SYpn09ysXVivguJdhTvfyVMsBLTGvcX7WPTor/CmXfOtOhH41qEIghVTfcT6o7+LHxt2iMj4vD/tblS6qzJ/OHdSMGn80SAkSMQY+vPsTFBOXVu41tbu8+6L0VwS+f0YXQsvhOkAyC9Q3nWduexXP1SnER2NIGshevehlmtKd+FtrOgnYeeOJm2Vh5Ae+y+xKhASf/IvnVfgtmbX2MyuTiuvk7voq6Rh2cOkR96QxxeK5kgawCNtUErPBqWVpcRxY69QRqLYD0d/R3mcrF5ZRvjT9yV41bhvRjGKBaSy/m+yRT4frjCaxVaNKsjR/f1Ci1c8I//o14A6hkV/Ahy9HetNYWo059XhLhcsACwOVpCafS/IFD0uR0vAWLFyIUM6aAEu7CFhzTxULFIFHBcUkvz/C3WJ3lqHf5xkf5MvIrgCRY/QZC59BgzxwSxpecveb4Z7fyu70GTl803C8LKOyGneG8SAGpfUeG8WTp+d5apno3MIPTLE7KMQ9EsFFjSSMgMzKZME3yGQWBjFFq+K5RQO6jgOfolyWl07nDmyPLnzZXkljID715DP1QkKVGGBxtAPcMvXCINYfbJaxiZEuEmvozCcM+D78yCW1oGrDvzcCoi/iKNKwlNfiJrGiP2Wkv8vRA20li1rE20I55J6N+kzaqG/T4Tqbg7pBP1qvbkKy6QcLMq7p+Im/jISfubdkIrbLvoCnBp2UU8d18ME9B36SAu/nBq7uLY/5WAtn5fOEP5e1NXucBNp3eII85w+hQX2UDUVEhzDGT8Dykg1WTRgGSonSfZFQ1s3tfjsnmTz67295UGft4nhjFAAH+NCJj4gy+/o6Y1OuT07EDztA5Aa/KAfIeGjR0rj2KaXGj1gV/5e8bB5XkstaeOfZFMIZkWetP+FEoKHtHAfcRBO3Zze+canBqeIerfztf4hWZrWGaq0dnUJdSjcF+uuo9A5kHwK5FbbbIFEEYDTFaSxO89KA5YMKvwayObowmaY/RpVT7B/iiDfq2AUIrTlClahO01GFYawQj6vFBpSCYh+7CxHoa3pcm8UsH9hpdRx/A8RvFfWka6qQdWUjB/xIqy0wZFHzGLyeo5MKXRkblAUB9vFYt8xJ9BGEuAfgXHA7yvyWWamuFPhFCfctvBK6SnZSNh8ZOzzq6EDJco9UMX8Nyh3/b7CpYv43d/61qk0bm8DyV0nwxiGoe1m8DqKJneHRshFE7a26MWfy59pNOOGpjmxmTy4J0aJXWB4JlDfyEsQHvlAVArG9Rma9aSumVdSO97cL49ZBIlg7qQwcvhS0A4xDnAZapCfUJl+rRfxvvgSsI89Vbzo+Jv9A6R03uyG5VF0esZKY/FsXryYJwDGSQOVzkfhA0x6vOcysI8Z92jJwcdL2SUiGXPJPX0KDxCPU5kWTcszGXuycqMA/MA6Ao1n7/xR4r1m1K/5EbmPcr69mWePM944zsqps0T8WJcDT3SXnZZdZ3c6sZSv/9aQOP8HSN70+6Ubmt2FW8tmMlUw3URz67VKGgDOHFn9jgUh3bjVzDPua5wgfmv1/wAxrEG04V8F8MekjpA6GrXem3lkIfNSPzDzv2h6/OhhYYxLkXasxYMtuR2ARs8TOGXoRS1fs1dsXx1TsFdcx+RMwA8RhIGl56hpfhSQBERaK64Yapg7qOS/I9KL8WgVOsCSJ9Ty8PzeJfhG3EnI1HruQqHdXTJRPaaW7d3n0DtMuDh0ksG3gydSN+Fhc6JDFfd/Quoet/UEPtmqK1UhTG9HGSZPMAX3TIkivL+uUoh0fLor+dr+RBkN3tufL9O/uVklR75NaubomtyyZuKufQATwCmFdXpRKpvBFtpiXkkpAkgEK6d49aXDOQCWyzn+Tm87bT/lRPke29bvs3ez8LdR7vRxtzusDypJGdLO+HyEOHQ8AuPXFEPB+gTQUE4+OB9ZtbSu1jch5eY4M9ujzpBjLbtjficSQt4eTO1S0P/NExBEU9XcQRJ9xeceVnlXQri6fs/OKIuDA2rnjKnj3YYcOCpCB558CDG2iR2b3FPnBUVZ81hcVPnqTX8ALlNkpYisoSojqqtflBNErOVSgfFzNqbP2QJpjrDBBPX83szdMi0bznSSN0epFnfsZuE+avdj1985C3WoCK/ZqoYow8uYtLlByo6Xnj4EsJ0vNfo3lH0byniQzVU1xzMEDg2t+dps2zXCKOn5m4fOAVLW8SdnoByz6/nkqLPi6YRr3hSaHaCyTky5714LaMg8X8CL5QwTFYhRSJ7g5xpFwSErQ5C8rOv1mKUedUBunBYaTFwLVhkjPzPnOH3jvTe3BnrzJulW7sbtA5lfyVAQi0k2FcwAa1LJFivit+DYukqhLxKViitRbB/dGzlIbiz/rMtB5KPuICao3wPu4eq9BLNVzdZe1LqNvx6qYYXwF+MTZ7fB5qWG6u2ypCfstFovyCvPTzDd80q51QktaV2pjBDaAIpmDVohfoTo7j4oc4rSM8CpN1tV3GM/SQTFHoomzFaMc4susYmnsGlr5ezmfolvx4ckGpGPjSYBBKSmF12nMYtYTvaVdPrzO9MldfSH9PYYQZDU+fByb6ZlPNA/5DSaL8Lq0aLNA9YBOgaK42aWg4wFNz4AAH41JmiUWpvNeU9olphMhsNy4CulzETERD/Hs8R0SMp+T8+lRYWxA3Z3z3boj42Dxr/93KZWbXERd64/NTgbCKqBpKoTPDNFBkSDzYwa7wW9YHZSH1PlHAxzCBMKw4gED47CL9hC26OwUJG+IdMQ129qSJ71OkWxtbQf2cuwH/WplYXPvII9f/UXecT9JYQO26dzNbyr8vfjmGalrVPoZwBWiokCDdA3mKdb0WzLYTLzTGKMdCsB9EyE4kUf6z4wD5rYGle55yTNtJuKDdLJTqwi3aSImP/wcO+DM1VemTye/fp3PeDwnEDHsgfYJd7QFIFEBXIZRYj9T2vecLB1H1+1PZzDCuAXlRjag5o7aOxEoJxjydiqsBS0hASbpyItjro+xO5M5kXwxsHr+esJt1faapET9bEin9ZB5nutGCYQUPldafKbD1a+kr0OUYJ5vFRksyGqxsOnDmRS4DPIkN6cD41sceEsc//sj/L5EPw8YDjcm5qbIJieANSrxe7XIcMTT0ZnDNi5HfbgygiztA/7lWMmFVO8FzinbZkW/VeysXcHKJYcYm9MG6RbnCds/QQZHvPKLRpSOH1SqbwYghyES4CYQQ54temXhmCfgLCaiNomkuToWL7VPt2nJbwCkLAGAViKkTrZQwHFR1uqaWfxzCtpurLw5RwdHHUKmdLLKLEvNGSFI097U4D1Hp1IruR7BxPV/arm0/hMoQ3HPksmr5+jQ3oGcgyCUI9/VIDV5rXIkEfc5HXkiB3FNxi8M3V99uaf9CbswhhvW6n7vVL0peNenohyZRVUtIy08oCe8qAWIUoqnrO1B/tN8Tb9dABfRxmQ1KKUSiaTDox6Ej40/2plhDhiaosRXhoOwAah9bPMm13EjVxrVkN1mP6s48JbY8ZykWKxpdB32dEr6Wm6JmIAp111LQwHwZ1vKn3HGdEA5kDGPHn3rAz0TVvoN3QytGMn1r7+aR7hxtOjyeeWk4KTIuJmWNYvc6V9/MfXgv6QxIVLDIJw63VKmhxdgXu9Gr0HcU/FuwTXO5VLwsC/UtTan81Q8GQ/wX1YqovGytUK3IrpTDOsAv7hByNdsgLEWn/+mbVIIO3fTWEC0+X5Ht85NR34DIMHztHSbWxGxTu0zcD0+EoDcpA3rs2ITo4bMvx0hpHd9uspnDfT4VCsyqO+8dlr0vyos4kOnkiXJnsqjIlWgTAV8QDthZHJdvNDyZFNpScsy8xWnUtjBOdwuXeizzf6ZJpQjPdd7O7rUUsR0T61KhLKc0EewM/KZ9X4LP7Bf3H+hWwycChseOn9Ewm5X6be/iCclNgueBNRWANmQX+oUbChfV5sD4gdDfAaPyQxxAcX83M+4oWaxFJXCJlzvRBefQ0M258KagLy3+CvR5X7q4Zj943gH28D2kmkmwnAxnTon/z+ij8isWF4ynSnlC1OlJCp/qdMVeFqKGD2Lxq3d2wvFirL20+U9okfm4qddTLPAvw3HYUejJfSLjDqewV7WMljJSFiwT6+s+wsZYlSe7BIuqE+vHFKNJEPX5LpI7XqR7mV0SIw4BO4E2Zp0EwerMvmFk83oElxg6IQpV2S9FXHFkPHOmXolHD6UsY8mj4xbS7jaOv8b/u9ElS/LCmaq6FUUr/ejE4GdYD6GJKrNUvFgvIzly2kbk1U1WTANfKN2xV0BLVRNRi+OZKBjSiM0XvFVueF9kc3F2F5eAtVGkazNGZHOrnj60U/rgxgBZJpGvvpiUjUNKZpopbzj7oekfr8h3kGXSGEYXuaAoWlAyd9NwXas5f4HXMN9b+Vs/vEvylzBpqQznkXnlWh7RVPP/kYdMNomWqebKYrRFycB0PCtxVcRQ3D3e44PaLku+Mu7uscVBxy9Aaz+8nhA5KcSctKnu3P2NP/Hz2DGwPkupiX//ChOv1hfkh1OCiZXSSN7CJRpXuv1TeHMZkG7TUCKvARuZto9DQKimtDDvRwJiYLxTglQvqPUz2oyBZ8UVYEcDz4BLOiHrHLP1TegxbF8y1twgJvVlZE3erxkXDb8vibdp4ghQv0bLjIEh1aFqV6KlWngnU1chghOChp/RD0zSYynzP3vhFDso007k525nFfr+h1wP90s/theWsk8KBxOLS7BI2ncWiGJxWISlxbP/e2jnktvzsVzQ4HywemxTPoBLbRiujpCDYj5mHODxNIsGcwCwrOWc6egj4Fhm6cvHjmPq+C55+RPbJM0pzx1iIyRHsEunfgcJHQ+Pg3IgrlQUb+Ij2nkJAeXTjTkyQa6T8QF9rqzfNTrxdOLMktv61bAonkiLFL5PM77gX01rPWZW2fOxD82JJnKdoMhegKDgtqjNWiVIA5dEkKwrkaRpGCcHhORcE31KgcbWu6MZui0zm/K1cd1v5aLF37x1PVCVLNiGtHwrfByNSAUDLll9UgDpQ+UCYZvDB89hvh0Fz+I5eWJlcojwB/wouuoT1zMH9HY+upwdSwMhKuKBnRVwHLNv6seDdj3lwNlxV+E3+M5uBOELnlgC+7w3bpgXKXt1BvsZY4NhhWzpchRWfhFN/qR6zDPmNOYjmeiEe/oP/oQYDNH+pvLtc11FYdAwBLgoswxMnPMvu4Dhm5SCm380R0klidOCEo5Zr/gHmLzwqIrD+jioK0/A267fddYThlj+mkoq2pGgW2Ws3UClhgg3jxcx6OT1wMO7RSFsinSzH0+BpqRadC1xqd4WgGX29eqD5ZvMgRvsp32Z3eP1R1uU4tTerDHg1aWsPJts4Zw7WCQpbAE87gnICGGxvmPwpOpBpm4TyPTbHzHKG9FWxnScXsETWX5hlaBNEP78lMlqEdrQQsZ4WXCUJYUbWM9fcRtqeOJQQ+OA5CE+YUwdz2axMaE2CMQnDKA2UHQ75PVH+I94z+lVybRzDS9Dr7NMvn/N2vJ9o5g/QUpT3jf82u04WnHtaQm1vEJc8IbutHQfyJDPPn9rJG+r/l9cRkwcrUcQXMz5fiAFuch3fADsZ+uuvoyVGsI7lvOgQbqrs5JMzGrxyvZDuy/Lt/Zz0C2lCvm1sTt1OcFmb1gB0E2vEh9RS6Fuq0p/MyTtlZHq/44qbrAXwqdAQpqg20B6KpLXnkK9NSnkj4bPJGmXvvvWv4PJICJ6D50TbX0iVgqtFunEH37oHES5NrHGzAFhIkGxjgD+Ubz4jhr4UE+0SPE7BEsVvl0gCOks/Ws3Z2wvI3IFxmYgFW0kwT81FTAOKTz2AmO7+PBMfJN2AN2pujkt5VgLWEWeTDjI6VAOyGN1w1E0Ksr/6Fb++mk6uS64uDFu4Z5v7B57p/8xhE1bA3jsuvUaeb6v26VhT0cXfVkp973muNUU0rvWbvCRaBZMkOWtH/Wv+SHVkJfq2+7JXf4Q92qJJzVU2SK0ZjHUGxsVjXNh80vPGsqlGBH5c9DffuXpnK4k0X+2HM7g4Xjs1e8f+3bl37XFuHHPANwGsxDI9811MjTOkTj+KCOimrb0vF21lGz28EPlGsliPnvOaEjQyjovD+WutsG4xpFPU8AU9EKtALpLfuy+IWIABnu/mGTFU4HjGyi5J8WYovgBNeca0moIX00Sw4RVysTBr1E2IwoRFL5tEAXs1wA6w9kHXKDkeECmoof8Z40TdYnb6PHOl2omjFQz3uVX4Qh/WmOvDT0z5lBqR/WTMDoN5mrx7E10QOUkKXq52j+Z4p4mjRKfET9x7JZgL27PE9BAbMDDcUXk71/MhX6z7BoaNhv2NMG1S0qAzxc9T7CTm1PIr7HUzFjx5diqeDNjpljOomu6QofUcxQR+ZTjs9axGrfNoDzWJtvu1VF5AvD6Hg3gl1jLg+1fnhN5nYOp4bbHi7IIymhmyKCJaJ8vXiUmQzWcE4hAfQPUtirCmDMaXAVyaZBYpCj4FuJyqIBAG703AeJ3U7md4HEWjhSixinVzpzOea5nE/FGbxBpk3WP3iE0PqqUAO3k7t4R8yJ8vYBVLbZpAvVlEDNraCIos5BPZw9inikokQfTJUSof6AvK0mzGrBbLiygF6peBdCeUON+12BdA/+I3adiYaDb62UZ4P6IWkoQNtzdt44kD6nRjZ1AFKDeHrgUdB1t/4TSodbSMa6pdkWw8/89vP8keUMir1jZzDPhz0krMolns2t9112skmcAGMKB8tacF6wViheQR4+soX/3ExU+CuJaad5Qji9Y/lb/+oGbBSXTRt9WqGB2RDP8u+T2Hh5emoLySJQYLYCi+3+NwhllUhEkjfgbXfsIWKQJEaKcyq5TpfgSydkqyfHUPdhFe2RQ9U+sV+/fd4EZgSqkxJImNFwbdWswX5q3MIXrhOdRSS4ZlW7wUMsPYHYcs5hw+vPlhkAx/s+07BVhowR/QZWXFTgwn1KvRIeYo+0+TNnhYx5McszJfK2A65rTG++EL0egutVYu6Rd0dM4CBo478HIFLNV7nZXGlaWToQjQr5wvsAaXRzu3733sc62jnMvbhP/bZlc/IEDNu1VcADdc30cDARpKii1KcGdMhpSKg/LoTe7Jo7bB55/26RuGUZ0c4UO0wx038pEjhrCBoSdbLPQXI6g3kHiTzbwV1dFWwoX6GGJxdNkDEZZe2YvE8qEduySOIwOO8zSPTlKeiqJZvSq26sn8qlR1UHztKE0RAmbecCbVarp/O55NNHw2TRP/ZKFtxxy+hdroHH5SCNJpLSiYiVuKzE+HLS3YDbemev2V8faydVS9BrjVZGwJO55jfaBsdkmbsBn6PkdguhqWYmULmjrHoR4l0626cPy5yMkPs6rS6boDonwzdD0wAvvjajQfTz/kUr85DxuMEqUN/kPVEpXt2P0j4TVc6o7YUDXSfTLTI3HEprUgHfX2HziJfF53R5+MPKbheMFWOwPd6aEcfnKavdbev2I7+7bk4tS7NFxBPq3MlupP1ZMofpe6/bCDMAneS62aPYa96Wr6rB554b+ztZzxSiLrOHQLfpTJLs9yiT6UzGEj/yyTezTXkS0MMKBkSOmesqAYlwnY78FrtOaXexC9xS6ohoZC3K38LUopwFCs6mzvIIlYPZyOOvuyiB0I9YVqrFxRz/4KUtEPWqPm8MkKG78xVT8R1SKgXHzsMS5duHLXYr3ZVDmPD9HxA7n/pwN4sR/viXktu0jQjwEGtQF4sl9ZYKTPkgcHfqZiXrdRIOAJhZeBJncHf8OoFijrczyuLPPhf12TduWTYKKZZS8/nbfH4Guc5jCszx2yyysCMuOL5y44Mub0o2EAcD7+RiS2hMmRL97VOJLXY6Jr28r4kSbva6WulQt93HughyB6Q7jySWERB6M/4JFCoBoMNb8GWd7mtVYoYKwstTosKXPHEMwmvU7NZ/KOQIcUUJKjqfwmD9u1gdUuudHVZ32VY+iEM/v4KdelAKCovtqXbiYp5guiUAwlR5kgAxlSygY6OtRRZzi+gTErXjUqvFhJYtEDDx2GqI8ckzpUQaDgTb/V0MVmZowj1HP4tMOeIOfbAsARLADMbD/j+UwMsIQWtrv5BkysDwkGhNEiX+jKWMt3Pc6QpxIpHKCS9Ep/npAL3mkt+V+x9SFdZfC/x0cIUUB0aRdK9rcl+APi7tv/qMWD3jnxarv046AXAAT5EjtLu58omE9/odoz7szV4/qKUKNzfVJyg3bIggnMW0OzlwFVVhuUxM+yhRwnnImMoh2+WLCK3JmkXHuJUIgAKlMkjIeegG444R+pXkjNMNTJsLAUIGb9jJJcUYlfFVzBlqwDIBRHQnOaJfr6VRYH0Uze4XtTCOX0io43kl+76vHWdSpmlyyuOBk4G+Vj+QWNoqXPmJcY0tOCEkNCA+tD3JCO5FzTDgb61XK3SXTIy3NBEyot/3m4fqRn8mZk5SR+cQAh0O7ERFlXUtPfJxhQPr9mTv3IJP4mRMAKJvhc4gaJwwu2YwmDPPDAx1DSwtFTZpNAPruKt8yTePo81OHd86XIyLyb0MPttIKE5Bm8p1ljcwwKS/EDCnReZ3y0FfxIj5cMRvmnHPemLKS2S+Nw8fNEiB33XKrLeMgdO17znhJfjAM37rtYTK3/XC8iQsiBbgcpzyQFac1MO4Oi1H/FvmmwLZWT+ufZNW8tCeDJQJR/VxSyAHjZbe13PJ1Qi8TmNuACKj7sFJfZDEHJFA/NHUZhJbfTRgb3CJeZtI6MofqEkEhCUHDBk9BDwa4iI0Ygcd/FQT9rOjimuDBV4asugeHkSW0d6SG/4XPptHmuL+jvgQIPZQyurnUxS4fzHdsxyg56ioj931befyzmkchSth7Ftg/oVTJv+G8Xrbn+T6wUO40qBMTsK41ec48sq2SS8XyQl8MM12kwIMiGpa60LVtjCZ/H/t/vLepyueH0s9JaAfa6enene0RYnJ+sgvMsFgSxBdtzmA+Fc/saxmLb9A9aP4la3oRi1ykv/tb8nhtXzYbNkej6JompnGKSsAXjeDHEF/73tVslUwPFRhq4BsYYQimGhgymktyvpZPRGviQbqxcIVbtAOFbkXR+Y9sYKMzyVF8bSg73JdQ8I2JCKOGegUXMg7oNw8mdv3ToO7++BoBejxjVPt1cPp+cP4pcaEDq9VrYhsRj+DtjMrEd3n6unh0+mnu8zAMjkkY3IwREpf05eCdqmHsslJ1MP55G5210ukyBCo66FeLFkMn9HeshqMbAqS462xUxoGBdElcVd3RarxokE6dw+SZrER8U7Osm/ra+W2s5SaGg9Q0zczlq8r5wVMGUXNOrWbUvCe0Jrdmwa8kc5JFVLX2SPFaYq2StnUMCl4G9aDGRojGLAUZi6kQi493dyaF4/nMRtiEXpkUEwOqIFBExc/j6wTU367mGsUiX8iz1HwhGCyAV2V6b2d70rkzSCOimn7wM6ri6hdSiMARdCKMDEl+vEFost0LwiUnV9JhYjuUJsEdSN6xj27RxOYke6ZUP/lIjbqtsDWPGfaGVeCGHWW7ubqBBGu1sl78CQhutBGUasqwx5k0pE7FPqLomhcn5vD2SQFCgYPyecPKysZaimfvXYtOMNLLd6eWm3HIdXLhLyWcNasnKx9Qe0l3DOO6/cQxbUd+AoQErHYlhA+LgJxEKncJwkcQ0xqIiWsNDgLBJjrHt+Onp+enjKxfElmbmcX3TB+P/Mhv6Hge84J8lgOVM07+XpgH7zlNawJcS3re18IZBfgnPi+tu2uhj9JyAAVF6rvCetntaJHjRSP+jEzA7sfOjENvKHp/GXpHLToItOUdBBsCzY7fSCYMk3X8W/l5oCoIyW5pOOTcFwyQzFBKcLTpTNmTvbNSVHzqpYcijCU0XRZDtFq5g+Wbpz2tWVoyZf6+PynpDYdQV9zHzE7eH20cgyXtm/YIB4+yq1Rl4M2lUa/cFjgh7iNgKBh9QBg5DFmj6V1VoaBecQP7veZi+9Myw2Z4ujmHbpowNdKCh014nvPzLJhrfCbUWeggOQCXW31VmZBTIPQCpVb/uCCQPR5agqvxJ3YP+esasQFVt12gqFCZPmPd153ROzOfsoIOXH84Psd29YeDMPBNJ5GyOTWuz0dDIoNswFdgnX/laLIGpeUiaH8231AuotXX0GttyVVQRrsuQBEegZXIOpYFs/aBvbab4RqrjgozCUUlv4voS6K+M8hXYj05nUsdG3gmPiw4sv6VmJeStYrOUJew5nnQv5g0rnC+NO402khV5IPCVUpd4ASpDOWNYmCy46uW6gGo3+qA3u+PoWqdRL3GyvjRLufVIEn18HeniY+wK+Lhn0EjC0HYpOwz6b4+xRJmu5uJGkaA4c+QEkk/9/ZZ4l3CBVNYYAueu+SsvtyddQHt0eukefttxloX6FV+msqQfNvyiiu6HlsaCfNuBr5JBUmncpE6amSL6CQuIr2Epw+KLy2DOUIEHO/du/56R0Pg8mlpqovCloGbAzrvLYhmS/+uVkf2Wi4KzbOfwGg+BFVOLDojyWRmqkxYmmIAcW8qFyCxw6xTKSpQKA81NyNQKp4z7Exvex8rDI9VJfimDbs7uqvnaCQh3S0Flp49B9NU2x1J8qi8n6OfeMGUAd7PqpWcWYR7HefVBZM+9ZwEkimKrmSkCgJh9f9rbbJKKllmQ8xUrj7/ix28Es1dLkyPHa3Y2Sc0ZGeWkIKzRnAARGd43hqkGHKCQ8tHU5TOKmnhC/WysffBnKdJiR+tWVumtV0GRUeEjnl4k0FRBCci6zP/ADo3RbdQ5hfPuJ5qN82wUyvQdJ+5/zHxdyOiBrXO3nqRFsSZYP4reiGozLzQnUbXqIGTj1mYpHFPoa/ykTIh7146gydT5S+yeSr0PDGRXDr4ubBvzUdFHVWJ0Qsw8D6NZvyt9iKlV8XlznULHB15X+H9wap2UZYAh6SD5KysmeVpq2QN6lWDN0a6a/vDX83SZ+hEMxi78XC6g6P+U0vAV3CEMZT4X+e9CzEl3n43QY3bipHvbdgxscYOkBbcIzPZgRCsjviItKtIq4KRsK7gs3eTee0yrOWzzvDufUEB/jSytF6+VWeQwZQTpxZkjpFCO8ublnHNGVc16Hjgev9YFK6TnJf2wFY1Fn/1ARLDd0iLAWM2q202Qlv0lTaY6GYY8sKH8dGdRwOuBpgFzT485l8FDJbjtX5F81fupUjkIFImGTCkAmJjHG1MFHvx+MLOl7ZTzY26S6hazsx5dmXDcuLLQTqLJI1Ysz2acLNhPBP/uskBdSfDmhyXA2xWyIOFPS4i0ocxok+WWjJXvSt+7tlFcqCMY9FhOT9smV54oIRoCmFrFDeV0Sr1m6XJeBWNoU+UGTmwAbjG3ImECL02rOckoCQyYONgKZv/5qAgUWlQGdb+dIkwfra+Ff8j8Y+wynl2JP0rR3mic9npje0NCPdAdXv3Yxd3Zk+POAtyFmLwbp8KfXP+pRq852JCURNcSk3dh0gexPE9JCb4RCWgR+/euqX3tCGhPzX7MrQMq3CdoohBqj64DD3+UvwsxM5bd00zb2dwPWPAMpk0Tfw53JyOZOGVLVqUNpexUmSp+rWoIGrGUFT+GSik4PNKbIV5FVpEPMZ8/nZGkh1Y/51rrW7JwJ4gQKpryb/7M+upOtmnrhAPzJKzV0RypU5c9pKSVhPOBu4GP9PeE4kFm7x87GqLq6P9neuZZzgADzgyunyFwRDHhKVie7kKDU1VTzmCBYo8lC5d6VF/ZCfnnNe9Z2zxFEyrkjHQ4JK+cXig4nU82mQin/2BoPcT7GNbvnDpdWsETg8wrMSaLoy4ySQwCtXMIPaCnItNTc6EXF4dIWGiS3KZFk3wcWgZ0RR2iIdzYk9PZ7wT6D4Xgts52nX7UdjBB7uqjC6yWL4tO+doFAlD4qAwznnxao7CHGc3EYLT29tgEJ29N1WtDWiexEbB4JEWLudhH23wxSXy7wDyj6hlI/tr5Uh1T+GfmWhkuNAxB8PWf9xRNAKY+X906J7a1rJJ+xu0iBG0VTIw7ckmzpiF2R610JoIKccTiIX2UpJPoUEbAGqC36vxMfZaGj6lUMLGLXhvldITPd93033Si87NQ97FlXnEhO+KiPr7dZ8coJzXUccAET9nPLEqzE35X9CoplPhrIF3RMyqijGdA7NX4AsUv27AOs3yj9sTnXXVlNKRN5B55GGWj17JgKfAf1FhWopYfPd0YOPgRm6Fayickh79Sfy5ygFkfwYO9gca0kigL/cdgG3EMsrtU2wChN52cu2LqB7x52caLykM9cyfpweLzPSz637xIR1FZVSDN/0B6kUiXLE2IhzmyAq2kRpnsp5Xu8sTaELAEgnnSEXqs9E9I2KVZZYy2IByipRHJAEjUMX93bxfLsiCmZQgaQt2QAFLC+CeBOSJhbRNimv/1v1sMfUcsssTsRZBfchaXFJhDYjF139Bxf3lp5ZTKgCNgbsR/xqxPTduPQm9KrLSLuJWcVN7iekVDudAnJa9s4eO+vJN1BFY34GJZf+WI/kxm1CAi5A5oH7Bowf6ayw1/CmUSl14X/D2/x4rD3FIKAaSh3U87Jj/LcAvBWhDPZY9f7Kh2c5hWFilTWRd2p7q3Shy0OHrURxRU7+suo1GCnusS2ydMwry7CWoMuEMokaScFwD3yjfUm9OZ/q7ctyEEfE2g82AdG1olHgwbZVo5nh+NxIiksGjFlglmUCFKIpCO2A34UbxWl4iVVkHCUhtZUWKGWsNa8RSpL03jsHYFQD6IlFczUThUxESEeo8/eVwnFHP3zP5cVymIGh7LZMbidL+Tkj1PIYkPUEkpxT1Fc5ggVbR/z4L1D83FLlXZScjk4PDUvV5B0TdTV1mul41PgvNcOnjs9KVkryX8meNMutEcYzK/KLxJC8KRXPXzoszDADk/8MQP39Nbg1H5iqtZA0EH6dS2QtUlHCLSXOJay4HuycLslzYmoAW05CTt6XJ9Jvve4SKXSmdBQWHoFri9hP4BKWkS8l5kzPFVFx67n3X7ThA0cVLvu1KxuOC01aqDOMTF9ZJFdULd1rn28iwWLpgOgRSR632kMiieiYg//LvkI3iCyLJKGcXH4W8jmMyW2z4FQgW/xKmLLneNRKkdE6hSk3hx1dIOPRJ6LewjL9QhhQo4+khacf8LzxQCyJG70camiJWjEt821OFgt9bO5KKzyL7dFjQ8wLhepM8G3VZ3KF+Byg0TC1+l7tFPwn18Rp2fuwS7sQ5+gSyY2IptanlYoaTURPFKpa8PfzjbKxhmuAi4MyBGPUqY09UNQeCt+76aRGexm0/u1Tamq98MzyphbQawYCrecuuCQ9d4Rz9WFDWI2e8SKUbTUDC8CX3TdvA0MxkZGTTJPQ4C52XvZA4ZDsbuOYTeVsOP1yWo4GW35Q0GiMtZlBzVSF/+D+bGHG17S0HEkDZ+tRtEvWV1WfRAw+3HfbtRfAFviTtdCWxBl0BzawXqvKcprc6ttEXcC2PJY24NLT3iZXV7hpGupugS/nd2B5t8U01uYuht2j4RQ6Ec/TPN9nyTlSTzLFmN/Cbl1K3zsNbsdKdwbeStZudG+HdwXILDH5GbXMtKxvHH1XBq+6nQbQaAtAcZNhfgNlpPlTZf983NSHshWSDbvTrre7+qv8iz3uUxCCju+SHRYhrXQDo5+aO7mFz8bRl1kDa11f0gkUKp/LRFX1xlunq/Zi+lklPNgtcVdHNsCwThe76a7LQZ7PpNA0YBAM1bUcyck8upolqqFrohOEDkU/VYWjybT1Aa/c0DFARV6VD48czVUkPT/pFS6G3ZrToawU4oAALldUVQ/4TttqtoRPXIeA7PTH+zeMQybCv6aZ+DVk2buxCNB2I0MgCh3wJYgtUNsTorKoGA+/ojNA5OxcflXEV8h4ft90foXc+2qD9qRAqTLRAOvc1tU3zovzaBpoxVByg19wn8yP8G57UFCgJTDNCD7piszCDCN//uI1QfVILCOTs7kcb2u2S48YS/3s5X7FZGBwPiAT5BYb6ay9VrpDMotzpskdUOI/DlHrzZupORj5N3bmdieDHIj9IuW6FplEeA6s1sxoGIXM5oMc4KFdR8TW+2croig1YjULw6xlc/B4W/kQygC/Ay/mGeK3cuzTNpYwkiv2F9aSjTIjnJRjDvoDQ/ksecMrVLXIN6nAN2mCrmXLKpUPyvCxwbQBQ85wDkv81+5SQXHLRzHhAeayEi39tzbieB4IBlzlTn5MgrjU/FK+0o5L4WT78fbZbspdxa+A+ajSuEixlwRBiBRkOSRLH1mWPMdaOF8DXEYNYIEiMkfcc0KSsyzNg8exAD49DX9wS0naih/6zOqEwxi+imTnXfeQuWk8A+zBd0jG5hwatRXMP0dq4LBsLKGh5ZOYMhQgcjm4XPwts0JwHp/deY9LYnD0zXpsAgmS8zaqTleq/j5YELuhCKFmHQV/5bieD4VfcTj9jIqsKPMHPF9QXzfSM20/d+96y0uQ1PtL5hkJKDnwfInMQzYs/4y9KOb+XNCQZS1+8ja144a7/8SO16M6m/msOeq0F53XL8FG0/2FLSnImYG5Whau/0Ft0q+OhlSsbB8I2w2KNvVZsMyAg6MVh194whjoqsWluTtxRpFvZMe1ov4C+/9WWyqBywAmCd91UiEyJh1W/lCiPSUYxe2Q+alxGXKRI2UPJluKg3zBrOPefEuFjS+4SVr2NgGSORSxVnpeGVHmDTfCb+zK/5vqGn/tg+I8fe9onqJnBvUkeCP7yU4+rze65gRspo9JQqFQNoFuei6ZUcJ0aVF4Tg/gxzYYHxNrBSBQ2d4ihfaTLO2CJsZKGs/CGJnFRPrP72s/Qr+N1wqNMLq58nCckDcxwgRdZp0oXGFYT+RK5y+aQXLlrUsRRnJsJhJ99aXov5xfkPTzY9RTcaXtQ7NZjVlZirlB5fk1GplhcPNVbJBnV9QfnuKSRXgPTb3C8XUPM/7JM/KI7ROnCkifXK6OcZvt0LT8gd1+xHGqIGNpR2JecR0XBvEa52dGnmmw5Vagefoiv0wT/gI7/XbPS6aI9mvdbtPATDPPyeGrWTaRpFynmBX2+hUCNkgnC6Ci5MNtYYUffyIzXL4UCWkTnadn7csJnpo3uurCWLkO5J73sb4hNXgLbJXc0S65ev/yJqROHjyz/ICP+apsKDBM1FyjxBVoDGnpXNZanAtUecfYAQ7hAuaHw1g5feT6TUGt3F4SHdnoB7urWEECFBNlbZZRt+bu+yFy+ZmG7TZpwNDEt6Y/v4YEmiXpFe0MK5V2JkuusHldJAESaYErKT33x8T8/DhnCRMaap2tC5flCqeSN6bh3+FfdkNG2n4MrEh95EaQdye4lX4I8X6Y281sOMcx4zwJrpJj/JrYSZaU3f6q5xmEuQCcOnKmvTlFjW5zYl79L8Kd3/lEfRSReRPUCdo9Y0ooMV+/EmqiehTuODysOu3Fqa0NoLOPmD9F+Fb8O2+eQj+piMh56P2qIlDB69qkz0Rmbm5bWeAKdyXQeJ5p7Nr07MNpxh9GgIDZJ9zyK/FMNCHYIu1GrhCG/JIGPmV+cZX0VrahX3DTrqSkkJ+RuY8AK+4kLRXSf2GDIMI2GTBFqPgYF8HX2oicGsVmemLwcGk0D4JCH77VGg+N8F9J6YpjKajMcDywbrg+tXdRA764XJkFeqXRwb3dhkocM9MI1LHrxsTYAh89wrP8cbpHSqEc/MvM3X8lQK1rqjG+kkCiS63LZr7LHB8GQvnwpqwzgV/7UqDr75pZlxhDwjGxliieDF4yVLAIohgXh+AHiJGXOFq/YqdRIuqwj3FA5cGo5uWop42a8xPhBXToNnp0FuDhUjPAXA+t4BWAFqt6RTGelUOFrIOggKL24/lP/qRU6ktmrjmj9/g187sQ47BYuf5ZOIS4yetXojmxVxftG/nl1hqFOLH7WobcplhWcJY0VOBEGQkWWu8W8Bd3gwix1JsFlICZLKgipSdLtwPPG1BPSimpfqOFtuiimdIYS/eS1+ChtOFrZW01LWbHDgNpHOyVHLWroYcUsFo2AO9MmBj5mj99C3kpb1ubDJq+fMClhu0/qghJONCe/TT0RdpXEvArBAtN2WPw6g0LXdUDFNKrTLV0XSTu088SH/JJCglw2zrGMrskELmw0dG/Kx122rOR8qbrseSM/kYVu5vZqY5w3HK5xllY/DWwM8/enCpogbt97N8WoQ24XjIrxe6dxbUYHPKw9Uek7jGGWVV26yCRtGaVgD6OjZKo+y5SrozKYH/kq0qpXpQrqLtv2cEiSLdRA51ptB/xvTnbeSlhOkZwsSOWgJHyxEOJjGx/9fqIM+2w9fIrOVfGhXezEWJaIDUQkeaVpNxUU8d6Gf3zYTn4mL7+1cB/Cdipx9bL7Hhn/wUtabAVgI1QrpKqQwFkgVzi7tINfbbrPuqj3yW5Zu/LEWqgg2N0qMuj0ZuogEBdkeKLXT6vva22B8fw7qP4czdBplC6wkNDtcXwUejHeUU4Ai/4id2EyfPx93s5Zp2vL6Ol0ObA9xyRaLJ68o9ijNWuAx3syQa3JTsfWItg25fGDGv6LIsgzIJCSs10dsfQsfiXQbTwA7fGOX4h29TMmlrnhfbN/AjINMM36Wt4Tj488vlHtNfTorJZA47g4Lmd+D0S6r6mR3cIhRBKglTZ4HbjxHx1reyufh1gtfajDEU/pOUjcylRxg9R94HU="/>
  <p:tag name="MEKKOXMLTAGS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EKKOCHARTIMAGE" val="PICTURE"/>
  <p:tag name="MEKKO" val="MekkoChart"/>
  <p:tag name="MEKKOEXCEL6" val="False"/>
  <p:tag name="MEKKOEXCEL7" val="False"/>
  <p:tag name="MEKKOEXCEL8" val="False"/>
  <p:tag name="MEKKOXML1" val="4HooU0THZk28POP9trq+pbTvvzd/gcV8t56cq85kb3NDTsUhojRA0EsgEHHMH7oYP1SYpn09ysXVivguJdhTvfyVMsBLTGvcX7WPTor/CmXfOtOhH41qEIghVTfcT6o7+LHxt2iMj4vD/tblS6qzJ/gMcPCGrbvVDHAA21UQtxjiIUqba8bxYpIy0ufKDgD5XDCDe+RVNlFbJpcVRItRb19Hi89qJjTD9ipKC/dBBdkNW3cqqxFriNY2B7W3+bXVxpcBJ3WxE9+VOtV8Tm585I32tmAWsi3qBeXb5MtO78ZlEar+3ePvZm/eKkNj3/PmkC7+73A7e2tVVjZSW+pEyY6MjjSb/fYuKUlYdpc2J851EWCgPDEiElWg1WnTjQz/WMaup5Ox8HzXdYPaLQY02tr4lIE0usFqpPEw0kAWDWcYjok4eOt9EVw073UTlngHofjai/ToWfbOdqm9oJ+6oBsKJmgHTVcOIle7J4AIEpuHvG496en+iGEM42uyGNLEqbn/rPWm0HFHWjW0Im8qDo6T8JJ9MWVWo4V8z3dk3rdbfoA2HYq2DBgvzZkfLx9gCBRe86WwP4H9AdJdrwdxn6062SwJZOuuDM7FKpom23pQmAMT8fVEQMZ5nfNHKlsxO32tA24iC9KE2fUQHr43WCNmPQ3UrwI9v6UFRZaJjaHxr01WyN84IaIGAZGAhvotQ+cGVocnPcLjdKmDHgpA9rhuVpmOTiCpcCNFBvgcsG6Ib4ANMZsQKVZ47CYExh19qoxwWNSPo1YIIDHI4I/ASIu4EEwTMbXhFzEDEOT/VhWr8+8bc5m1iTZwyQi5V/Q0v809OEI0PpTK6Uuu9K8tNZg70ktmBWitAuifLIZ850dgWGJyZTfWMALVQrZ5+lR8M1rpcrfSIx7r9r0Ys44VTE8UZ5z9yZ09DkafpeluiUVTt4lvCS72fjk/07CCQZbw7KhJer5LbcO2JTm7+8AeLJIWFJwSuGmJhnSbw5gd0lgL3v3PtOf+wqGOqxi0mmw3xjqeVj4h/QoWtn+hs7tvBTKFZShDE0AxDgwvuiebdAdMXcoRUNmiQuj4wt0IidIqb+d+4frMlqBTVajvW0HsPpdnb770vb4xXDVM630EeVrdqW4bYdm2x0q3+b+qP9elSlWXmMac7baQq5esLVccYY2dyOezz8sY1c2eaieGhhZIjuJabUs12zoBg8lSki7lMrP1U3ni1i0Xhltvz0jYyeXyaT0U/eajGr+Om7kiWBVU8FWYalkdu3nR9AF4X52WIX0zBhqu0Hb+EAtTPmJJhaXu+SlQ2Gyydsbjiu7vEgq2pT58ItcjA7npZg0xrxNqH9W9B4vHm1vuNQ7LrUn3Fml59hn7JKZaXQ7f7RhXyN2+VqNdpe5WEnANPQ0FnZWqjkTBx2e99WUypKj5Uj9UAl/4deao8gsRReE+dZZlkStvIBYuKYzsJ/dF6AVekHviq/NWXCuKzEHYGkdNbGKoMhHmMNTBYESwwBj7QrbK93p90Pfg/uCHGzz7neKbB9o0KfF9/ZN3rIGL7JFsXZ7IhuzjXEBgZF7BeaSt3HzA9eiitSEFqA3T2a0w8SS/kilaY6BliDzvwvws8bwOaAZIYAC/uF0b/11p1J8xWKYxZMS11UdRFFVdqLE3JsVTZeTiXY7iQNBdetg+dR3gV76TI89YUcg+v3OVuVRDZ4WDRhgqPnRXNleJPUPMNdJ0/YJG17E1qWwQoIjUNzbZsSAeZ5epgbynL/bhID5s7RbEic+13zifMCGAHklvqgGzAt3+Z5Rus+UutYvG27RJ26tqW2gFF1o+GJ0JWy/T70yod0qfc8+349gm4Q5YBWiL8QregrtyxWsvdPbXqsMX+kE1TBcgcBXp2nGsRVMOvuI8XguseXS1lbzYyjr/Cy6nVg+vmnbIRstXGHiE5O+UaAi6f9RrCOb3waKOHzdRaGzIeVswut9HmOfFruTWNzHx/gOhmY475o3/ZPXrFhu2IJmXJnVMxAzg48QBbr3UcjMjV+hcxSOrRgqyTKNaCZksWkZ+gMoxJAsWRTPdr3vdvk8lZ+UKJ4alRqNRzDEfC1CvE+MznjMe6zbzQXOGUZulSITU+CMk/uYaR4UpzDyuRCpBiQfJIoiYxyDG53JEOwEVYC4GOK3vjXd0TlhLGnED+rRIb2A0d550EwrjD9MF7g+Ip8LuA9x44OsFnugBOFOlm4JUHG7483XgMEiIDPqsVrH3LjdkmzWKKS5LC2IFeorhFWzp2lM00C2Gcn/mXUd3TESSIOXOif2mbcTPgsqB1iBhTcvS/DU5uQ05wHY9vATGXht+yhxpimfdF0wyR8di4Obq/4CMyPa5t3/qdlu+0wmZcw35+6lJLPUGjqBxDbLfLKjwqn6tnzAvUz2aduEHjWGGne9HD/7hsVe2DzuFGxntUjmQ+ZIOIFdpwQ0gzV8P0JLeYGBKQKYLTOydkrR6c1DqvEaAG9gYqTA96BEcb7Yc12vOycY/cUG9ly87j9RaTC+9BeT7Y8Lv3/wQqtPK4aCiRMNxWW5pvukDVnVq7lo86pyCKpaAloY5xZ2DlavY7gVySAhwdKcNA+QxV/ATymoFMTNOyRMiqks9ED/4TqfKSop+9gEmPmqNGRLzRiGtws+dR5G1lyKbH11PtgTm0E4rvC/Tu4olOYsBAqXIktowBXk8MPXn1i4LcUvbMfUF5PT01Cr4zlNegqOzym/BlpQTEKOwajkN6gnxgqitrndz043fs8bYcwv8k4sQQG7NDdVQUNinWybpgei8DRhqnQcwbQuqVStbF21p4gl7eVKGY7/jQAxiWL6HdfC92bzZPAllpec8tKGR0YGrKwPrNbtqSUJh8i8KYed2aZ9ohoByqeqh8yFVxQdRIsPZy2B+XQivJifIB1SVJRtPE4bI4b05rL7s+MG7n44NPHQqFmabUCiHhmbynxQ2F1f0OTCzlmrA5I2fm4xmdaaWpTBu1poumoKCVtwmcdRdf+z76yoqr3/aHancvZjH9ydkoM2Od/cBfej+EiiPBW6V4kLrWERCWY5S49K5Sfm/UR4LFPodSPvAWoFh6I7JrvFC6g91H6lyXHHuoew+4HdbJXv9QPQUJ4dGKW4N0vH+kNoBFmveC6DtT00KoRneP+YzWZH1z9GH6FO9reUDDtQ0ZjW7sy2yC3C5UH9kyclY/wTLRW+8JJ4FEhAWasLMpoKfMYx773NWX5gQrQSExZttWrR/LkdnzCM8KppFTqYrPxuBC0g9MN9rWKlbSkjHXuOeOXsAOAFpF2/R68QhpSh9kkYs1fkOAsDN3ntinQMmLej1uCsuewK4UCVO2Gh4Ei9VUWMJViK7nz8kmqwtBAEhdgLk1lKsoBkFEnCXBDkIl1snY/TUqTCazxj7xuzwDtDvZwRl08/wYHXGM8b+car/jMO0yA7i/qwbp3DnXGhbBR35oSUNtkwK/V3X4+aG9z+kAgf3DKYGItU5RcqHaG2jiG9uAenjk2dm6WdEdcuIlNRchwdcJqf1IquRW6iP1HAystGukA/pkelXQr3ylipRz0KDbIhTqXGakZBYqtHbZytN4ExONTKa8cllptSued5kkZGXTHFZ0Tim6ix0WynuVR9v4/wxivIH8gJXrPBDuhyn4Pbxss0NHhMZv0D/eVcGRgfAY37Pgc+2Zq59V1Bksm6wfhc+2Biq0rh4n0cqS7UQ6onL40HUl9R86UWwhZMK7bH+1Jsj8gEYudP8dyYF0CnWhHp3eG+Pa+Pg0liy5Q0O/E3i6RDkwXpVF9TyCKOQHEB9VYOZujz5kyGSteu26464jmZm8G+5QZTEhKigrI9fjaLGr84+2PKkxqdvStxyWsS/POo4QVO7eZabm9uLre3ooplzT7OJDGs5GAvTYEHxekTBnyPQ8F9k1RLCvfJfyWGQ/wdHtDREyce5XAMgee6KPsEPVm3vFEXzjKF3khIYYab59LWx8OSr51M3Wd3BCOlvStITEyVxsxnW3T86neC83/lSW52o5/c2fcMMy1wG8xTj1Zrxi8UI8ZbQNlHBlT/REEHSevpkFEUf7XoGr3NKT8lFoA6G599Ju2A16rpOixQRFwW0YWIEwIUhDG4WI1NXNKRyYBly052UAHo6BDw7vR4H/mFH0/togVLdIldh3przPWeqAiRgtmg9nXKeTEcm+OB0mwFiiz++NhV1+i0mko6nLouh949xNvg9TNHc0rEBMkaJPGe6CLjdtpqQqjc5bF8ca/9HSv1SCaPk3XIUVhCqT/hTvnCmtuLQT5NLjZDlMJIRf6SHL7nib3QBFsFf4lhYoKG001zjxF2PxV8swEv1NwPyCBbJTnnmV3bDjeL6otCCtOoheaWWtTUbImZxW1t1qocgIj/ztuAG2Nbx+18EL7i+OEWWA104TrAq/yJiozhh0tgUv0XsbCVjfR8e0Ay/gAWhPVvBKCGcGUzS4sOmTGywciQ0dwYGzKiRjdZdCWV3W6iMN55+bXFYWII+JvxsZCreU9/PRSzyvaN8mp9JGY16dW2SciFGnG5wZZlqtQVjXSw1+yyyaa55CY9k0kdtkzCQBruXXXQ2H3CUBveWWiC8ly8qQ23TPwxvo1C1MCgp+jq5ReEJ/A3k2ThlBf3pnduWKkYNRDru8Z63SnMbvaRWtIEYHZ0Wpom2AtMYhJ+bzIjxoP350DO9T1ogZ2vbi6yEtF0b8KR1hDkZH3IepL6S/5O623GgCpJK8fKLpvPPdReoQrIZzW9cP4NfdUYoh/J8Ex2SdwTrVtzWmja0juS6g+y/yuX2dPfedYf0AXNiCSO2bvZzBMaSNKeMW8h3DjEH8NdFP/ldnX9AIz/rtp1f5oYjsiUXfbMo1WgY6RkLzTIeUqzESyyvaclscYmqD2/hZaWJSyirF6+rnYUbvQJ1A5Cb3pCk0M8/N2JA7yG7vxqorFZ032XMvBOG7Ut7IdAcF6PdhA/YC9Ak+laZVrua9CvJWddlM62OKY+pg6/vsKSOyS5rBSgZDLmsRiJjah5tAgG0gj+XyGQ53wFV5Rjjr2z0slW+yySQ628Y9lnzqWNOp5a3fD+CKIPdiS+mZv8R+Z8Iyjmftinl/ecGanHoqQfJlNsQLtjolAVzPPvCFdeKh/BPcr10P/yVq4TAfvDA4m+bK4sT/m/hwVizWEQVvxQvEm/jOhBzPNr8vU5rIYdRklinIHEQwc+tILCaJvgpdmcfpbfSiqCW95ii2VSH9J3WuvqC54hfAG2toTdC6EKIGu3jBVwHORf7VZ4H5dbI4Tn9pt2ILlzVsSaeW/iLZNC8Xz8JPanyP+xQh69BlMt+oRf2tdt8/zVrGdXJMbEQRyVRV1/3pFXRlv8J9ODQdVbe7v0Z95dfac/Iv9qYK0LRQghkS1RvbaDLfzWDFBsJP+OC3/FeczDO1XlJhQCeAwyEZ6kfAxu5QSt9tGe436T7MRuKC3l7wHeOY0qq2Rjue1L3yvbEdFYmi1y2mEnU/SKaczsOGMWI8uIfkxCLrSfD3hK2AvjVHM5tTdIIZlJkLNnshhz5mdzfy+xBrJ+4y1JnqjrmjqBml/k2JXfYYPg9D9kIwRxDSpzq4Avbdx9NMrDqYz8t9Oykv5bP1pQyv5scjXQdFfrvp8T5iSu/LCKoWvtRKLVJtc60na8ZyFcphcmG5Xz0URGfclgM6xV15fMKEMd1bFo4GOABgexspgdI4K+wAOr2qm6MMmBnkXI7Rq5RJkzOqAEyBi6PWE6j8O/UBSiVqmKDjTjxq1VTfNPrqnIFxxNGmNcDadqnfNZ2u7xEQamXsgfUxeormSvfNm14aY9xi6dYePhqShNe10j9RnWNvxA2vSVsJCW5it/pNwpicqa3qqan1hU8c9TNx14OxHqv2WImjfXTNE+w9XRkiiqT6rJZMYJfYfWhQBmcPK6Ls6XSOZS5BLCDn+CdABnD6shYv8+ElEuDSOtX9lJ2jyymUQSh4dVI7C7ZAD1lEGKhiCbRl0ns7HvQBsgGf4YVIdYJDlDxiKgf5pWv9/jRI5qkXuTjRK2tIBPRgiPxAzhi2iTpp4B0RLEyWziP5hkM71jRnRHUR1OXQYFJIfQiom13YK6xmm+l5eqcydSSkS+Vh6qUI7pvDWMHFmkj5LF41qGQwhSKv2ABca3Y1zqf/oelYJoTVmkc6MLjKDn8PsfJcbD2TanHNF0OjN+44L0YD9nVpX13wUcBZ09GWcfq+drbkqA5LeULA1UAp+kYU2r4JpWN3ZpE7PfvWP0FHQn/dAUc+D3M6f13/mowKazFM5emHd5Y3gvAW4LYBeKzhdbwuwFR+kiJiYzoBX7RAijug1qEm3kFnoDViqEI9y/+gU+gVMiuykEXLOLg1JcU5u5USsnj39khc5qxV8hN8BO5mZjPWNJi4wshKYoVgcZoN6RZFcjjmVxu8wqzVzWrhUoGIkQCIvHyCgdYo8QI043Weye6qlLn0UstwhGRfOLPx1cBBTRsEQso4eviBcrKdwYebzZfoEmRcJbZN+Eh9ApFKQk0QKp5v8lDDrVyEFyuGk9SE4YuYpJGktv9L+Jic2YdOBv+BquesDLZMvHGX2QnmZQpgjOk7MvPwv3dTPt5IJGe6xosRhXnmMe20QTsDbeMvMW6/XgBA0xHV6ocfPXi/PvbYrAmELxL0dlkzzHL/EC6mF2+8kPPlRpaQ4bnqwqUlqv4wJKTkjovZngoqHDWiSPcaR2MIx3A2huL8TmvfVQaEozhlA6oTALPDQmLTs5Ajl6c0ad7bPh75QXWuhFlSIUxhdZZwlM4r7+nQDytzu1W1C+cMvIm8gowr5h17oxGTmjFJD5XAy/zE2eO25LMJtFCvAKepthgaD0tnNBh6wN4d3KuTR4mC25AAJJeSu/kqTUJ/H1wSmz/uQ7+Xa2E9wPZVyWcQK2afGD+X5Y9tsoliQXi+Uv20fZlafyvSlMqI6dIdVQhGFS/oSsWP4H580nvjXIvB2SQsOJxf0oPPVzWoBgKDvG2sf1uRn9oyD7U9oTAp1AkaL28shYYGKBPetADaxsJCAAY2o+8VsZ1YFq+yA0CNgKzaa8zDKR0h+jzZAF24KyCRjQSixlwJlAJCaqgD+9JeFrl13+OzrcEz3C4ze7JKv2mCvtvYHx8zcwl1bNSxw2Ky3FvQqlC8lPviL2K5IoquPzfuxwtmcCU9Sq/Y5iojv+f0W8eoSLOkJA9Ss5J0Ko14e1J01zm0Mda4+STmyz6riTMAsURPZiHQ1Q9za0QPtuytcbDk2I394Uk77SsagxmFGI8O8mnuxK8MbHGoO6fnE5emrjPZsFLbVUF5/uMKShs9UwD8juoFyzB0KkrNanOoflmNqIULxLaRbc2PuoXP2ltjd4i+qdA8mT18EtNia/xaXmZQbCkpUR9ajSk3YUPiOEE3R9ye1fyuIPRUuVPhmn4D51GJVTb5y6PNEvX8yichHbdUyuHINPbVbw2PIxawPMuoUDJvogFY/vxXuX68rJZzdPC2eJhTibBM4GPMWl41YX7OuSX+ndwKTrT/kOAcESMUm3D/dsf9v4WfEKCjHlrsd3EYlN2RVKOfuryszWPbeaHGM3Qgy80UyBNv1imroIsW9J6tJ1ufsnOw6n4rhgNjGyVbFYjZXCHY22wMsdK2M93Creu8RtDyRCXJzIZyI5pTPz8KX2zN1YVkSx7qNBfKF3pd13HWucP/LlQyKNyy7TEL7SJpUbsdsdXglsJeTGbRh8PHC4yCrsEsFJpLqrLh60xVdoAjJO+LerubXDo/jS2nB8oIuMESesziUCJGBIbLwyXyDNKBh8lC1/WvVApCUeW1qXxOnEz/gM2Jl41ZYoKvSjEFWYv3bnz8CM413HTNN5tvdkc6k1X8ymlM1zQPRdcskS6zoiib2+URLHX0hjexj1I8BAAGRBI4pGeshYQexjOewgBrVydrR1GN2RTgQG6QFmqC3GdfnBQ3irEyid3fHeB8e+1amzUkrBv4pswFadVCCVJ28hgxrrZRqXoZkSvakT0k+2PO2YbLcGcbjNR4F7VvhH5boL+iRv2fIC1GFRW0N65ax8spUodGikOvIcnxD1pcj7EYYyyGnHlJwBi6EolaOEy7nLTgm34/Yfono3DAPNSLfwDKonYpQggcf0Ux9IqduDIqXOz8oVwONOU13NTQgGtEOKCevJDlyIUwQxOscXXo4B9u38rwurdCFz96cKKb9hCjthlcfFoBTFp6QkEvFqwdFj2IPoaZcX538TTRynBH4YxYjnzk9Zlq23Y/j1hWdmTMaayfVvgkabLSGQ3PlGihchU4XqXA24uvYdLlyGtrI+RfhujOp5NzkmUr/yzyJY/IBx7NWETUaf0TFu6udnfBBgIQqfNFr0FT23yWMngEs3GoNHSV+uKCd94rSAkcxZStKN8vXk5m0UO7w3X/06xzBX7FIli79JxYKrX2Ul48SXwI+S93b7jKQzeDeyfEH9fp+T2ZSHtaYOpsRbUiyDhQctq86jUbpsYHvjGcOnHbvj5D2CxmuwwCA7DlqGzIrvguJ3THkDDYy8rD7DvSAbdUenCJIcHlat7+C5srSaU67Njg1G9prB132+jubSGdS0s5oH2JgMX2bqLnmR6l+GW/aCDjRW4WIH1NfvNRUei+ncGArswRnCOe2x/sZ1tWw9Vy/NrvaA0JDmTXZnByaOjyKPZ27ROUifBTeP/nampA36yKKJoS2/q3bMQWo7hahpLlaCJXMvUYkk04YWKJBCkM4PIfEMJOlEO8jb6UubFO8MY/QvsPZKyppb5Tw9wSapdxxewbD5zVrYeI6rT6D5w1+XBpV0z9iOcynXGk/fNphm6EVLCz0R9CaDsS6MrCeDlTTnR1gChhYdTtzjijd8Vc8sJVKE07NTzShHUXOaqE62d0BgcvbQsG+3ZWIdOJLB37byhcuu3Ub5MvRO7VdyuJy474MG7zoCa6XTC8PrMTde5p2RwWIqP4GOG0sE2PrOPOFq3R8rOTPZQrsl4AY4OfOnKEzQ3qF9BYJcjBNN4lzyXRPrPuU3H8LyQsXj23RyYa3/QhUr0rcsoZHNPAW9Z2pQDkeoHO3eCDEg+r0q0/uo7fY6/L6+cv3Y4mpuhkVG/AbmGY0R/Cw2SxUiX41rC7lzwdv21aOTAUd2BB1ASryfizum01q6IZLHI34GsPPmA5CJJ27n+g7W32NFFLu7bHjN8jhujFJoY6cBxoo/Dr+hkauxJhsTFraInZPl0U3KnfvmtEDPEKjrOl9WhFDv1i3vZdXFiAh07tevOT2RQa4BFz5i0Q1Ad6P8SxdYFOMj7poJdR0Vd8/FpA8jK+ybF+rnMrfsRI2MLPHWWXUkdrk5c0IYFR6yMPnkhw7wZfGsdTtusp0ORbWlJkR9FM4XWFYeIjTJbLOtp9nvQSWwDNB2eIw+zb/OBfDrycYHBzSgGCN3FVUHIw9W9PblmBZnLG6RBbcTw87BQL+FI4RDDvKELZhhCB48e6foVpx3ZHK+QX88SwttAOozKZAW1HNMHMJN106SwOX8XL/0cD4vgCl08WaRCmeWSY0LPDR3FreO+B6eVrHROEb8O2eGWyvmJFnlw8PD9Q0oCKHeaOMGSuc/O0Jn1ntgu0/5wYhrPBl6gehAqkiNBhA4T5v63QD/aw75vl3VZtCzEMCA4sUhgJaVyaDYx2G0LQEb5mCylT//zvyReMxK77nyHIt1DWby3MCxDQW+CZcc2cKfkPxfkUdc4PABAdYwG/IZ5GiWrucbjwkMkqplYGaN6yDoNSTdBVHY55IvpW1+Yn+Hla2kj8Llx/yIeU1sVHc1njTj6rLH6vwSZQfsRK/HPI9CA0rXYKAjsBCBUa/NSA3AH0DGyCmQZBPgcqY5TEJik914ZdGpbFAhlaIEgnopCBSIkLvFUdY4YzI4BP+4vokavJuSc2OXYr2pyQAW6ELp9Bf6mPx8y/K2FztYEiw9H1oJsglcFCNLWkRixNRU2XNrC6vl2b6TpSaQE7AraVZ+hJ0truR4YwxBgZslfy0UbqdadaiQ3yVlwJJjI57a3MeXlceNAt9kVAJwjJd2UPI5Ri7gaajfOFosCgLfaye2NIQOZUED8xVXidI9n3aZcZcOfkO3k/zYeU6C6KWD+poVGpeNojpswO7t+v/krITI+D++gwF5mJqEiU3xk0CaSeWdm1zgyy20VJHqbztkJFcmo84rwVprlSlIWTnklh2uJ4bs6Sxv3InW6wH0qd6cJQAA0vwkdbBziw/mK7Qk2RtjFN2ptSm3KhDw2xMRB3mBX3CoggKz/pWFVZ4qTrIJj7Smd2B65n8PtukNBhJPPykwU0ZTEU0wkLFhXUoGjxGhfVvRUJ1l9Ml4eGrvECNkJ1YV4e2Nja108Z8Tc/WYjiHQC5wI0Q2ZqPlTZC5CopRZWKsGFmENJNL6xq9T9Z7DjXwOBfl6ZIhJymcBAe8QdzrU4mUBfn/OHZKf2cWvRNhOTSNH8Ft6oveaV6Bl2vFsDb0KmXjmDqybQC9hi8JmNxPyDxZaEBwwChEaJh7J12bwwpByiEK0IIHsE31PGIEwk4ji4M0il5hH8/hRDX0d9pPeqj+QvIm2EY7UJdamJelfkXULZEpHRJxQbgUqewdRRpakhBiZcTWIxMoZM4NVeSjHSTHEhf+vdV2wLWR3c5+NfTFnRqwOfgP88n4Ersbhpa9mU7qDCTjhMx+sx+NdifgKpyxvyFwLHYAoSYV8yAdaFL2hhuuSRaa1P2pRQoJUo8U9wuPO2gUFwCnxsitO62PfjDnOiCbYv9EXsZgMgwRmwIYl7a4zM+zB4HjjN1V72gsM7doHkxuuzqgEBVM+hmGcVkq52oXwZHyie/80bjHDhESA3FK4oLf4IQYPdmX908Eorj4hwwVX40xZFXFSWWsu4MsvJHPn3TWCKm5DvIoIsi/p2b6eTxyV+tyF+LyWPXa2VqOjxbu668Sljv8TbffEXrb/JCzsEumHunhcqE0h7ebhlIa6q41gBTswoPyJE7lWBzn9VEhj7JhkFSG3qJUyJ7mNPRWxrFCLzIDlEBkn7oTXwGpeiOLQXtUS400G5wr8h1DO+NMYRSGGH5UV5mvmnRd08F3SqFAiQv2SbMRFyVk2+zE1Pf1HTofVNvFtxHgiXW3uYk/AzcrlWjOzMAdcN3IT+jOoEzpa2DpgkYOgatEHL67VJpk914+YYdMdfSojBi4mhX05PUPHJWMKEpAmUFkyQhVbM+bs4lavo1FZib4/V2hzlvaO4yWj80YmvU00fw1N3n7V6H0GDNVQ2AdT0oULf6zLqf2snUwhzBJySrBXiVTrjCAMrZYu+Ja+8RHDUZ86Y0qDbqNnwILFcGx795xXdaKde6KDTwLCBWC4pLzaJYZZWt19eNVaNgUDKECEVU+By+FszFjyfPSqDICv5gCrOsyc81pPmK2kYIIcxyEtYW5WxCU/qmXW7hAVEWrsC46Ha0y5NR3PwlkXZm0ztardvFfF9B8oHfxQrQByuKwiRIM97sZJ1elcaNr5AZymZAbzk++oGhrGH+/6IsD1Edw4rDFg0h1tqfb8oZ+0qXEIdrQU0qgeTz3w6AGt4nzUAwk2MgJnuc7j4LB8vFQOU17BptTPMZV7Ft8OwJzBu7oBbGwFn6ExUCNYZZ53+oEQ7U6qC9BBqiDMLwisvoKNNGV7QVmGG+AehysSnQLejDEeoaTgb6V9m1+hkpQjLnPTIhZiZT3WTzzRPSLVZTgVhMPfpOkc+rfihJ8edaEzpO93RR8SzduxbA8tniIEnZkQ8Qchm4v7bKW9uY+/iNH+RE0vYUBB/LMcGZxWJIdbBEj+pHbaZxxTghG8wd4G682gW3gTxSIwgB+5Mlgv+0B3C6C6PehfjW7z1HEwwiq/QM4PGbLQ+VkVyCgwS24sNGq7tLgkI3bKNDmSx9KgseCLEE1GfvNNrii0NmLi1YT6PhItPojhJz2lZNuaghaMDCnM11eZ2R1B2CvelXr+JYiZoUlRidUJEAf0L9+gZMbDjfzfw8lfaUgMsi5ewmNu2gsBIiAUIrg6iz7bw5u1Xkiu4PhZ5aubBtweC/fuaK2Yg+0YTDYKIWaun5NkJ/Y7l3iI1bvkhQP26ODUAqMTAZ1ZwmSYsWKIy+bk2mHNGqS35cPl3QhbHy7Uzzi9RD4gACBEVcOOZlxZFxtaH12QBbEskXyUWCFBXn2X1N11t9Drz6EQdRs254BkFhGqXwXLMfMjZVtJGUQrrLgKv5jLhfqxspgDerwWL7fk1s26a+iMR8bmz6gMigdqCbsld/xHahc/dVoPxW2qinSFKIVzHZUXncKYyZUyecfVdYPs3mCs0SPlRopC0udp0AqpCDa/Qdw3l8ZP74s0vsTw0miDByI4bqoN7UJ6Q982NBPWv/i9umABHgydWLREzdcY9jDTunSxk8ohP5m0xDKZEWtsE5cQC6sCVtpGx2zx2vdz35mGeMXmU3+EbNENczIV44WnXhJ3oSRUTPH34DjHdiF5MkHiy9TIX6hOnwaXdO3d7AzLIuMxIhrZa2tNu+ReC3GaUoxuaVcneV3rMoUYjo1+i7fceBfBC4q367AdN2QR5QCmJRwKCE0aJzMIT3EXerv3v6ndV0jG8FTUNMvlHZOu8N9wIM6oQ6pmIHsvVIUefbO77E5Ij/nQKAPlxsszT0PKp+xW5jGQbsQr4d6d0N2p71uNwysZekDHtA0vXUzEDwTB63V2Yf8L43x1y9XPSAbiGxCKaG2m85cocKmhILjhr3OgAbDOLKxP7/PUvYdW1ZF0n0YwgbrHFU0sEJoU7oyP5+07Zw2vgHQ4na6BqvHcwW5ghm8GM93HbWR+PrBLGETYAQBrNIZMIfz1PcmR6Mw3C3Vrcldz/j5ZPj0tqcUvfENgv+FmSdVjzqHdi2h4ct28cKgx1rZBlwfwWSVxaYYMAhOQGNZpLlK9HXw6146WvKovRxpcZT2386sPKweunNxf+qCcE1dM2EAy/sQJbjIAT52fgw84/s3PerjZxl53Rz8Gvq4mkWpKIEQ4LkelZOD+QSLDSNWGIGxsodcWccoxVreXMo85gLT2OOvF1Z7QUj6oAOi7z09R/9FOIuYsKALrIwLIlKuQ419904IKGIjSpJ7wANQ30zz0mnTGoa6SsCD+qPmw4raQaCUucHFHbYD2fTFZARmQjFzpECY/VnPQQiAsOj7xWH9v5xj+J98EnK9Hs+5B24Pi6CppQAZ4CMIPNman2fOMen8EBsMDyBT0uoFhwu5tiW01s29Rcr7m1KsQVptELVSSMvMzXLKAZvWLS34q3YOASCg4SfkfgIacHOp292MB+LOWUxbF4v6pHmte3QpumsnkXmXtITKuyfJo6C95Wqv3vpSw5Pksb48ByiXDIl0RxCisYTFGAycejfMA0zGGnmM+htu2NGOWpmLrh1rOPO9bgka4zjy2NMAWPppthPmaqp1KIlvrpXittztPYkRtRCxD/6N8BXUCq6WwiFdPFt6sz1Hz/8d1+6jQpbfuJrZy6WYd3AvMLakSR8DVZX+SLL01EAfT3r1Fkg2SqjFbT7fFliooZgn87a2tyBemWu/Z858Zk5zdsdhMQtLF8bYCvU2/xbYld7QMYfxV5zf2l4nJWOFG2L+dtJKatz5SCIn+N9RVRq1PhqSuWxlsM3yLzt6y6akhmjc55BwoFeoSuHmeL054/8/SGiIawkysxt8jyJENh6PWbzfmROqC/k/Fw4fGhjbP3F9Q71ptCNF8GKu0Fv1xXo551nW4u1j2mVNrWywRMxbAKU/elFyJJvR0W7UhavuRbsK2qtfcA5fmKSbofNI9p/iyhLr6eL4kp3HduAumT0CsRyjcqgEVw+vlZTd4G5XD2nAgXa3e/XHn2qq+AcaCtPGgA3jw09yZ3PKRn6458RMrgB0GcZb+2uI8CN8lT6+s1+neoFoRFylm1KClmSKfKngj4TJS9RIUPDQe4N3qp03i3kbka9JdCcOwMCbrVricc+3r34VyJMLrFRsN5DC5RRjykJoqQX4qmWR890qWOMQmwYK7HLbkNmHtZ7HfBsOZl6iN2QYiii1lEhHNEUST7jRlciUShc6cJSinaTgFGkLll+D3LkPHDgmQb3ygQ5B8JsdnaHTatGG1U+kpnf5h1j9a8zdvxiK9MHUTTGK04CifjMaQV+kQ+piWvE4xAhdNY+vckxzm8/zjsd8MDgphHIsFlNRylyyPJqVOLljKrMUJxxamsSMecfvBWHuegcNAzKW2+ToQ5ppYvUv4mpZ2/MW5ag/DCwwuCdXFIw2PZy9PGtcw1cfseNH9hdyWE6uFCdENQfGn/Sluaa9w/XDEsMZGktbhLhjTR+5QjIhQsdLPoXrX3+I/roHFQlIIqeUDWscs7854bwEe2pW10mzOhg4Tm0rA8ZwfXa5OwMwItFGfr1prvpJz7MMh8NQvOrgVQ7AiiUtBaH4kOKmoxEA5YJ72ameMxu4FBPF0x4C3N/9KReWjod0GBSXDgV49/uT9Rq/faLejFOLJj5KBUTLELM1qK5dRR5vwp2ld3S5n1qKDETJaW8+lpC2JOOi6SqlyR9941sf/cfTbp2kcwr3s8M2RJ1gJUL6RneCDHzY1gHmk6MxwUrHxmwH6XzKJIb3X1OdLFPAtX3a8ljitOGR2AAOrBi8TVvyP23oKzjO+cwKeR+JGZSwfqoZy2WbgfntZJhrssDnWKvTlAU+jVG604fKtk7jYN7S2TfIhwqAvCGxieInu173zPw8kmTygLl0k2dbdLQ55JEvhFftixGyQLUXleahH587LwCq6SRReEGcN/yjYN9cTmA6Jpk4l4cs/AAA3uvU1iHaIajUDgVdikK4lYh+XXqHMivMY1/BP45vQllbdSEfwpY1ukHjEVbWwzzTfZ/jtk6QyRKN2d4LCmcMm4M8f6tf9ETSEFqZx4nDUPnbIS/G97Rnxi0oL7Vk5prHrYrL3FR+PVS8vrlfEaXvPvjMkVlJUtafkUp0kYJ3x43aSS0KYl092KaOSQAmNP4gv9wla3NXE2PCqEt4VuaBoNUE+7dYkxfNQozmiyf7teEjaxitgRgzyqLPrVd9F1eeWwCVDtCjP2MvSV2iJ6fxAEuGy0w/BIN2sWywFfwtBZOEfzcpydSEGE8ova5YS1wFTEZtixbd2/IpcegkfNKw2nmEKJCUUUO2SlS+kpUBL65dvJ7sAKriQYfedpBJQQnkSeN0TqSH5TIwEyLMq1uaiS6uvQXYYP/UtRdMJVk0En7yElXA5xnvDfLapA1C7yPH+ekJjmGKTaJ+jBGL2jovpk82fZORWXJsfK0O098vhdo7yOuCW50qQxchfd/V+WNfR9ULvlHjSzyYtiz/ujAZQSoVrv8cgQZF/4lFM61uZKm58olk9uWuok8p+ya0CIq3njYJ3L3JBGkJcAYeZxcwNID+uFfeNLdzcawGh1qZeNlkSD12AO6nOWZ7tJldMdWMjAtsQ5NaWBaVCYOrVyC3VrG1VQlq75mkbWVnenM2nBfpGl4lirmEhDJaskGGbJwknQmJCqNjfz8vAwrIYSz75pG7dkB/96wrdOF+5ttLJ0tudnBo17I0rN6w3d9kGbIdS4UvC1ooj/+5/EFeZQnxRAmtbaif30szLZWajioKZGM0T62+pKdSkvQyFJCJ68HZISREv9urnYKetjgaEe84GGfv6qVshFbdCO88ZahxoT33eTsxXh9dl+uv7FbDbTi4Yhg+8PNIBT6nvHsAFB4yL/D7+oK56y5hRHBD5rTbQJ8hjduFPDLjHVnB3/QtCFbB6FAD4XHIF2FU9lPa3HOoEXOEcUbwkeQ1a6XE/HKgvvXRc/BS84BZN9u2vO5NexU+PeCR9DaL2/zr1wATR+3tjh3yY5Mc/4cEMOwsWnUZjErYMHHujNeIJXdQJjDpG1GQ/gLw4eXUNLeGSO5Zgz8LOPmZW1e5fYjMS0KDmjQlaa76J+iQ791AfeIgj9gR0FRsXpoO8vEP8TUvWZDwG54nzYy+gGfKqYqMlmnz5sBAfEGHmcoQRN66CrpMe1AvlUIzJif1Uj2Ynh2wiCJkcjD12xk9T9SaTbN9vd9Wa3atSOLPHn4F9Xg2Eri6TnsYC+j1HcqJNM7vGNO2E8OJnuxEV2RlPsKVedZicySgEgxwOnvBHpOlSYhuwLW1HJNEqtQ3YARoQRrKDYS2OYFnZSjNO97dpp+Z7+BFlLBw9qht/u92uHnLwlTxbXII7yrdpqzKsrPCe3vtI0uxxTkdPJeKUpOfxtQxUchf+aIQBSRaxLKjqQdhEiuQHLjUHuRo8iZ9Uq+mc0vkP8mweS1qecf2lcnSsWRy6wazJFzvu5M/hfq+GJC0UAnQFaj6Yqx7Ps0fpRMRruioUp9WWr9yn5DpBL8xNBqG0jBdr1C4wkrVgop4tn4LBAB1TNNwiw4SO7guAA3fmOTXGC/jWUBcVoXwVx1x9cgOFkQe3vSsodZ1fXyxuRvs9e7pQMt11KiCatt2FewbKqgMiZa0E67xfEzZJ9IiowBU1IxCh4uPCcCfOqyHilXHJsmckDG6dZEN6i9zNrmS5NhTC68pGN6wl8xDb9g0ljmYABjlGErdw8I97a9k8lZeSFz3iqyGAkW1RIj/o8yYTXX0/lqUcLyYXoDsd+PLfdmQIN5hfSOhw70faMx73qNKSzGirogv96cIxPlcbQgvoe2HrMHNQn+wFzt4sNSC1FAgXBG/Y+rqfXhEByxHHGUXowvoqnU94b/UomGVxy/BBtbEGB6Sj+/JRWok49xF/zOsUkYinp7pwGqhYplyb+wNe82rJZmy3gzFL4ylStCKSTIBhIMNaMPdfI2ANmwcE="/>
  <p:tag name="MEKKOXMLTAGS" val="1"/>
</p:tagLst>
</file>

<file path=ppt/theme/theme1.xml><?xml version="1.0" encoding="utf-8"?>
<a:theme xmlns:a="http://schemas.openxmlformats.org/drawingml/2006/main" name="Presentation3">
  <a:themeElements>
    <a:clrScheme name="ppT TEST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ppT TEST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marL="342900" indent="-342900">
          <a:defRPr b="1" u="sng" dirty="0" smtClean="0">
            <a:latin typeface="+mj-lt"/>
          </a:defRPr>
        </a:defPPr>
      </a:lstStyle>
    </a:txDef>
  </a:objectDefaults>
  <a:extraClrSchemeLst>
    <a:extraClrScheme>
      <a:clrScheme name="ppT TES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6AC445D1-1674-4DD1-BEBF-36D630AEEA81}">
  <we:reference id="wa104379279" version="2.0.0.0" store="en-US" storeType="OMEX"/>
  <we:alternateReferences>
    <we:reference id="WA104379279" version="2.0.0.0" store="WA104379279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B8B7B9EC50D84686AAAD4098783FD4" ma:contentTypeVersion="2" ma:contentTypeDescription="Create a new document." ma:contentTypeScope="" ma:versionID="a7a82a68beb88968fb935b4545f4b591">
  <xsd:schema xmlns:xsd="http://www.w3.org/2001/XMLSchema" xmlns:xs="http://www.w3.org/2001/XMLSchema" xmlns:p="http://schemas.microsoft.com/office/2006/metadata/properties" xmlns:ns2="abf27a4b-0855-4696-9a36-93e890b511e0" targetNamespace="http://schemas.microsoft.com/office/2006/metadata/properties" ma:root="true" ma:fieldsID="841d737819eae57712bdd14d7b172a8a" ns2:_="">
    <xsd:import namespace="abf27a4b-0855-4696-9a36-93e890b511e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f27a4b-0855-4696-9a36-93e890b511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3B275A3-34AA-4051-889C-4A7FCE9E2C95}"/>
</file>

<file path=customXml/itemProps2.xml><?xml version="1.0" encoding="utf-8"?>
<ds:datastoreItem xmlns:ds="http://schemas.openxmlformats.org/officeDocument/2006/customXml" ds:itemID="{F5CAFA9B-2287-4DBA-B2E4-BAF9A3922BC9}"/>
</file>

<file path=customXml/itemProps3.xml><?xml version="1.0" encoding="utf-8"?>
<ds:datastoreItem xmlns:ds="http://schemas.openxmlformats.org/officeDocument/2006/customXml" ds:itemID="{34FDE8DC-E9BF-4189-BCC3-414D40BCC3BE}"/>
</file>

<file path=docProps/app.xml><?xml version="1.0" encoding="utf-8"?>
<Properties xmlns="http://schemas.openxmlformats.org/officeDocument/2006/extended-properties" xmlns:vt="http://schemas.openxmlformats.org/officeDocument/2006/docPropsVTypes">
  <Template>Presentation3</Template>
  <TotalTime>5920</TotalTime>
  <Words>382</Words>
  <Application>Microsoft Office PowerPoint</Application>
  <PresentationFormat>On-screen Show (4:3)</PresentationFormat>
  <Paragraphs>39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Presentation3</vt:lpstr>
      <vt:lpstr>MBTA Construction Contract No. Q09CNO2: Green Line D Branch Track and Signal Replacement Beaconsfield to Riverside</vt:lpstr>
      <vt:lpstr>OVERVIEW</vt:lpstr>
      <vt:lpstr>Construction Scope</vt:lpstr>
      <vt:lpstr>Project Benefits</vt:lpstr>
      <vt:lpstr>Construction Advertisement and Bid</vt:lpstr>
      <vt:lpstr>Request of the Fiscal and Management Control Board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YTD Capital spending has been lower than expected due to delays in GLX and Other projects</dc:title>
  <dc:creator>srashin</dc:creator>
  <cp:lastModifiedBy>NP</cp:lastModifiedBy>
  <cp:revision>266</cp:revision>
  <cp:lastPrinted>2018-06-22T19:26:29Z</cp:lastPrinted>
  <dcterms:created xsi:type="dcterms:W3CDTF">2016-05-17T19:48:13Z</dcterms:created>
  <dcterms:modified xsi:type="dcterms:W3CDTF">2018-06-22T20:32:35Z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0x01010019B8B7B9EC50D84686AAAD4098783FD4</vt:lpwstr>
  </property>
</Properties>
</file>