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87" r:id="rId2"/>
    <p:sldId id="565" r:id="rId3"/>
    <p:sldId id="572" r:id="rId4"/>
    <p:sldId id="568" r:id="rId5"/>
    <p:sldId id="571" r:id="rId6"/>
    <p:sldId id="566" r:id="rId7"/>
    <p:sldId id="573" r:id="rId8"/>
    <p:sldId id="574" r:id="rId9"/>
    <p:sldId id="570" r:id="rId1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825"/>
    <a:srgbClr val="D09E00"/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2776" autoAdjust="0"/>
  </p:normalViewPr>
  <p:slideViewPr>
    <p:cSldViewPr>
      <p:cViewPr varScale="1">
        <p:scale>
          <a:sx n="51" d="100"/>
          <a:sy n="51" d="100"/>
        </p:scale>
        <p:origin x="-8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9465D-7E71-4F37-B47D-55DA92ABD8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59BEF-937C-4776-9BAB-805CE4C923ED}">
      <dgm:prSet phldrT="[Text]" custT="1"/>
      <dgm:spPr/>
      <dgm:t>
        <a:bodyPr/>
        <a:lstStyle/>
        <a:p>
          <a:r>
            <a:rPr lang="en-US" sz="1400" b="1" dirty="0" smtClean="0"/>
            <a:t>Infrastructure</a:t>
          </a:r>
          <a:endParaRPr lang="en-US" sz="1400" b="1" dirty="0"/>
        </a:p>
      </dgm:t>
    </dgm:pt>
    <dgm:pt modelId="{9F7E0650-6245-4F0D-ACC3-FF59D95AF781}" type="parTrans" cxnId="{54F26707-3F24-4AB3-8E3A-2DC0004273B5}">
      <dgm:prSet/>
      <dgm:spPr/>
      <dgm:t>
        <a:bodyPr/>
        <a:lstStyle/>
        <a:p>
          <a:endParaRPr lang="en-US" sz="1400"/>
        </a:p>
      </dgm:t>
    </dgm:pt>
    <dgm:pt modelId="{04DF2D10-8F30-4DD6-B4A7-34BBF5F64E8E}" type="sibTrans" cxnId="{54F26707-3F24-4AB3-8E3A-2DC0004273B5}">
      <dgm:prSet/>
      <dgm:spPr/>
      <dgm:t>
        <a:bodyPr/>
        <a:lstStyle/>
        <a:p>
          <a:endParaRPr lang="en-US" sz="1400"/>
        </a:p>
      </dgm:t>
    </dgm:pt>
    <dgm:pt modelId="{B74FB3AD-AAA3-43DC-91CF-C4B0BFB5B2D1}">
      <dgm:prSet phldrT="[Text]" custT="1"/>
      <dgm:spPr/>
      <dgm:t>
        <a:bodyPr/>
        <a:lstStyle/>
        <a:p>
          <a:pPr marL="112713" indent="-112713">
            <a:tabLst>
              <a:tab pos="112713" algn="l"/>
            </a:tabLst>
          </a:pPr>
          <a:r>
            <a:rPr lang="en-US" sz="1400" dirty="0" smtClean="0"/>
            <a:t>State of Good Repair</a:t>
          </a:r>
          <a:endParaRPr lang="en-US" sz="1400" dirty="0"/>
        </a:p>
      </dgm:t>
    </dgm:pt>
    <dgm:pt modelId="{A8C3087D-7608-407D-B0DD-A872F8FF1235}" type="parTrans" cxnId="{86DDC6F6-1B37-408E-A00C-939FBBE3C309}">
      <dgm:prSet/>
      <dgm:spPr/>
      <dgm:t>
        <a:bodyPr/>
        <a:lstStyle/>
        <a:p>
          <a:endParaRPr lang="en-US" sz="1400"/>
        </a:p>
      </dgm:t>
    </dgm:pt>
    <dgm:pt modelId="{A0CE6614-C553-47D7-8BDB-1B813EB55E18}" type="sibTrans" cxnId="{86DDC6F6-1B37-408E-A00C-939FBBE3C309}">
      <dgm:prSet/>
      <dgm:spPr/>
      <dgm:t>
        <a:bodyPr/>
        <a:lstStyle/>
        <a:p>
          <a:endParaRPr lang="en-US" sz="1400"/>
        </a:p>
      </dgm:t>
    </dgm:pt>
    <dgm:pt modelId="{E5B73B12-56DE-4832-80D5-41B3047C36B2}">
      <dgm:prSet phldrT="[Text]" custT="1"/>
      <dgm:spPr/>
      <dgm:t>
        <a:bodyPr/>
        <a:lstStyle/>
        <a:p>
          <a:pPr marL="112713" indent="-112713">
            <a:tabLst>
              <a:tab pos="112713" algn="l"/>
            </a:tabLst>
          </a:pPr>
          <a:r>
            <a:rPr lang="en-US" sz="1400" dirty="0" smtClean="0"/>
            <a:t>Obsolescence</a:t>
          </a:r>
          <a:endParaRPr lang="en-US" sz="1400" dirty="0"/>
        </a:p>
      </dgm:t>
    </dgm:pt>
    <dgm:pt modelId="{031FA991-5BE6-41FD-8712-AAD65EA1DEA0}" type="parTrans" cxnId="{F39491D4-FEAC-479C-AA6D-8D3B573DD0AF}">
      <dgm:prSet/>
      <dgm:spPr/>
      <dgm:t>
        <a:bodyPr/>
        <a:lstStyle/>
        <a:p>
          <a:endParaRPr lang="en-US" sz="1400"/>
        </a:p>
      </dgm:t>
    </dgm:pt>
    <dgm:pt modelId="{50959D98-E6A3-4155-B3FC-CFE9909786DC}" type="sibTrans" cxnId="{F39491D4-FEAC-479C-AA6D-8D3B573DD0AF}">
      <dgm:prSet/>
      <dgm:spPr/>
      <dgm:t>
        <a:bodyPr/>
        <a:lstStyle/>
        <a:p>
          <a:endParaRPr lang="en-US" sz="1400"/>
        </a:p>
      </dgm:t>
    </dgm:pt>
    <dgm:pt modelId="{CE2FB96F-E921-43E1-9C32-034781DAA9DD}">
      <dgm:prSet phldrT="[Text]" custT="1"/>
      <dgm:spPr/>
      <dgm:t>
        <a:bodyPr/>
        <a:lstStyle/>
        <a:p>
          <a:r>
            <a:rPr lang="en-US" sz="1400" b="1" dirty="0" smtClean="0"/>
            <a:t>Resiliency</a:t>
          </a:r>
          <a:endParaRPr lang="en-US" sz="1400" b="1" dirty="0"/>
        </a:p>
      </dgm:t>
    </dgm:pt>
    <dgm:pt modelId="{AEEFB9B9-C950-4346-BFE3-D8AFC5D376E0}" type="parTrans" cxnId="{F97FC344-D2F8-4A89-9022-6E45251AD7F5}">
      <dgm:prSet/>
      <dgm:spPr/>
      <dgm:t>
        <a:bodyPr/>
        <a:lstStyle/>
        <a:p>
          <a:endParaRPr lang="en-US" sz="1400"/>
        </a:p>
      </dgm:t>
    </dgm:pt>
    <dgm:pt modelId="{846041C6-7057-4B28-8575-DE88FBF76206}" type="sibTrans" cxnId="{F97FC344-D2F8-4A89-9022-6E45251AD7F5}">
      <dgm:prSet/>
      <dgm:spPr/>
      <dgm:t>
        <a:bodyPr/>
        <a:lstStyle/>
        <a:p>
          <a:endParaRPr lang="en-US" sz="1400"/>
        </a:p>
      </dgm:t>
    </dgm:pt>
    <dgm:pt modelId="{A0B53B30-80FE-422D-AF6B-B20AC3D347F4}">
      <dgm:prSet phldrT="[Text]" custT="1"/>
      <dgm:spPr/>
      <dgm:t>
        <a:bodyPr/>
        <a:lstStyle/>
        <a:p>
          <a:r>
            <a:rPr lang="en-US" sz="1400" dirty="0" smtClean="0"/>
            <a:t>Storm Surge</a:t>
          </a:r>
          <a:endParaRPr lang="en-US" sz="1400" dirty="0"/>
        </a:p>
      </dgm:t>
    </dgm:pt>
    <dgm:pt modelId="{1D3C4F66-8B94-4DAC-835B-DE9BAE49AD2E}" type="parTrans" cxnId="{EB997212-0D06-4398-813D-10C176D84796}">
      <dgm:prSet/>
      <dgm:spPr/>
      <dgm:t>
        <a:bodyPr/>
        <a:lstStyle/>
        <a:p>
          <a:endParaRPr lang="en-US" sz="1400"/>
        </a:p>
      </dgm:t>
    </dgm:pt>
    <dgm:pt modelId="{9B702D1E-19F1-47AE-8D9F-06AE0B4496B7}" type="sibTrans" cxnId="{EB997212-0D06-4398-813D-10C176D84796}">
      <dgm:prSet/>
      <dgm:spPr/>
      <dgm:t>
        <a:bodyPr/>
        <a:lstStyle/>
        <a:p>
          <a:endParaRPr lang="en-US" sz="1400"/>
        </a:p>
      </dgm:t>
    </dgm:pt>
    <dgm:pt modelId="{1D35FE7D-76D9-4B24-A651-0910C776E104}">
      <dgm:prSet phldrT="[Text]" custT="1"/>
      <dgm:spPr/>
      <dgm:t>
        <a:bodyPr/>
        <a:lstStyle/>
        <a:p>
          <a:r>
            <a:rPr lang="en-US" sz="1400" dirty="0" smtClean="0"/>
            <a:t>Catenary Removal</a:t>
          </a:r>
          <a:endParaRPr lang="en-US" sz="1400" dirty="0"/>
        </a:p>
      </dgm:t>
    </dgm:pt>
    <dgm:pt modelId="{9F49F5A2-CBF1-43FD-BC39-4BB6274A38F6}" type="parTrans" cxnId="{B0294E5B-24B1-418C-BE3C-CC51A050A9BC}">
      <dgm:prSet/>
      <dgm:spPr/>
      <dgm:t>
        <a:bodyPr/>
        <a:lstStyle/>
        <a:p>
          <a:endParaRPr lang="en-US" sz="1400"/>
        </a:p>
      </dgm:t>
    </dgm:pt>
    <dgm:pt modelId="{0404575C-544B-4111-84BE-D2F2B51E3913}" type="sibTrans" cxnId="{B0294E5B-24B1-418C-BE3C-CC51A050A9BC}">
      <dgm:prSet/>
      <dgm:spPr/>
      <dgm:t>
        <a:bodyPr/>
        <a:lstStyle/>
        <a:p>
          <a:endParaRPr lang="en-US" sz="1400"/>
        </a:p>
      </dgm:t>
    </dgm:pt>
    <dgm:pt modelId="{D332CA3B-7D80-4DD6-B8A1-A8582E7C1559}">
      <dgm:prSet phldrT="[Text]" custT="1"/>
      <dgm:spPr/>
      <dgm:t>
        <a:bodyPr/>
        <a:lstStyle/>
        <a:p>
          <a:r>
            <a:rPr lang="en-US" sz="1400" b="1" dirty="0" smtClean="0"/>
            <a:t>Capacity</a:t>
          </a:r>
          <a:endParaRPr lang="en-US" sz="1400" b="1" dirty="0"/>
        </a:p>
      </dgm:t>
    </dgm:pt>
    <dgm:pt modelId="{A5C55866-31DD-4A59-96D2-D06A47A27F11}" type="parTrans" cxnId="{E308250B-5FF4-4612-9F87-46A313D5D608}">
      <dgm:prSet/>
      <dgm:spPr/>
      <dgm:t>
        <a:bodyPr/>
        <a:lstStyle/>
        <a:p>
          <a:endParaRPr lang="en-US" sz="1400"/>
        </a:p>
      </dgm:t>
    </dgm:pt>
    <dgm:pt modelId="{FA2D9E43-71C4-4185-AE49-C1C0617F8EC3}" type="sibTrans" cxnId="{E308250B-5FF4-4612-9F87-46A313D5D608}">
      <dgm:prSet/>
      <dgm:spPr/>
      <dgm:t>
        <a:bodyPr/>
        <a:lstStyle/>
        <a:p>
          <a:endParaRPr lang="en-US" sz="1400"/>
        </a:p>
      </dgm:t>
    </dgm:pt>
    <dgm:pt modelId="{64908E08-0294-436C-9864-CF032EB1C846}">
      <dgm:prSet phldrT="[Text]" custT="1"/>
      <dgm:spPr/>
      <dgm:t>
        <a:bodyPr/>
        <a:lstStyle/>
        <a:p>
          <a:r>
            <a:rPr lang="en-US" sz="1400" dirty="0" smtClean="0"/>
            <a:t>Service Capacity Improvement Study</a:t>
          </a:r>
          <a:endParaRPr lang="en-US" sz="1400" dirty="0"/>
        </a:p>
      </dgm:t>
    </dgm:pt>
    <dgm:pt modelId="{0A8B574F-E9B6-4A49-87F5-842E073F20E8}" type="parTrans" cxnId="{C09641EF-BBA2-4443-82B1-6EE5266AE248}">
      <dgm:prSet/>
      <dgm:spPr/>
      <dgm:t>
        <a:bodyPr/>
        <a:lstStyle/>
        <a:p>
          <a:endParaRPr lang="en-US" sz="1400"/>
        </a:p>
      </dgm:t>
    </dgm:pt>
    <dgm:pt modelId="{91D31C75-0193-46C9-8F36-B9D0CB39AA76}" type="sibTrans" cxnId="{C09641EF-BBA2-4443-82B1-6EE5266AE248}">
      <dgm:prSet/>
      <dgm:spPr/>
      <dgm:t>
        <a:bodyPr/>
        <a:lstStyle/>
        <a:p>
          <a:endParaRPr lang="en-US" sz="1400"/>
        </a:p>
      </dgm:t>
    </dgm:pt>
    <dgm:pt modelId="{8D20B6B6-CBF3-43FF-8A95-BAD1DB23D8D3}">
      <dgm:prSet phldrT="[Text]" custT="1"/>
      <dgm:spPr/>
      <dgm:t>
        <a:bodyPr/>
        <a:lstStyle/>
        <a:p>
          <a:pPr marL="112713" indent="-112713">
            <a:tabLst>
              <a:tab pos="112713" algn="l"/>
            </a:tabLst>
          </a:pPr>
          <a:r>
            <a:rPr lang="en-US" sz="1400" dirty="0" smtClean="0"/>
            <a:t>Operational Efficiency</a:t>
          </a:r>
          <a:endParaRPr lang="en-US" sz="1400" dirty="0"/>
        </a:p>
      </dgm:t>
    </dgm:pt>
    <dgm:pt modelId="{DC78AD66-D0CF-45B4-B39F-41A37752EB50}" type="parTrans" cxnId="{07704195-93D3-42A4-902A-308374FD06F5}">
      <dgm:prSet/>
      <dgm:spPr/>
      <dgm:t>
        <a:bodyPr/>
        <a:lstStyle/>
        <a:p>
          <a:endParaRPr lang="en-US" sz="1400"/>
        </a:p>
      </dgm:t>
    </dgm:pt>
    <dgm:pt modelId="{B688C6B1-E0D2-4112-B04A-DB7BE3DF60E6}" type="sibTrans" cxnId="{07704195-93D3-42A4-902A-308374FD06F5}">
      <dgm:prSet/>
      <dgm:spPr/>
      <dgm:t>
        <a:bodyPr/>
        <a:lstStyle/>
        <a:p>
          <a:endParaRPr lang="en-US" sz="1400"/>
        </a:p>
      </dgm:t>
    </dgm:pt>
    <dgm:pt modelId="{A2A9CA63-58F6-4B69-83D6-D0D2363565FA}">
      <dgm:prSet phldrT="[Text]" custT="1"/>
      <dgm:spPr/>
      <dgm:t>
        <a:bodyPr/>
        <a:lstStyle/>
        <a:p>
          <a:pPr marL="112713" indent="-112713">
            <a:tabLst>
              <a:tab pos="112713" algn="l"/>
            </a:tabLst>
          </a:pPr>
          <a:r>
            <a:rPr lang="en-US" sz="1400" dirty="0" smtClean="0"/>
            <a:t>Tunnel Structure</a:t>
          </a:r>
          <a:endParaRPr lang="en-US" sz="1400" dirty="0"/>
        </a:p>
      </dgm:t>
    </dgm:pt>
    <dgm:pt modelId="{F553AE51-52C8-4061-8ED4-7E8596BF0A77}" type="parTrans" cxnId="{3BA0D9D2-1976-4345-AEAD-3D2190C89EE0}">
      <dgm:prSet/>
      <dgm:spPr/>
      <dgm:t>
        <a:bodyPr/>
        <a:lstStyle/>
        <a:p>
          <a:endParaRPr lang="en-US" sz="1400"/>
        </a:p>
      </dgm:t>
    </dgm:pt>
    <dgm:pt modelId="{23FB0A72-11D0-4492-8C08-402848DC8C65}" type="sibTrans" cxnId="{3BA0D9D2-1976-4345-AEAD-3D2190C89EE0}">
      <dgm:prSet/>
      <dgm:spPr/>
      <dgm:t>
        <a:bodyPr/>
        <a:lstStyle/>
        <a:p>
          <a:endParaRPr lang="en-US" sz="1400"/>
        </a:p>
      </dgm:t>
    </dgm:pt>
    <dgm:pt modelId="{BF5F367B-7FCD-44DC-B492-7819F20FAAFD}">
      <dgm:prSet phldrT="[Text]" custT="1"/>
      <dgm:spPr/>
      <dgm:t>
        <a:bodyPr/>
        <a:lstStyle/>
        <a:p>
          <a:endParaRPr lang="en-US" sz="1400" dirty="0"/>
        </a:p>
      </dgm:t>
    </dgm:pt>
    <dgm:pt modelId="{4E2CB7CB-A8E9-4AD6-BB5B-740FB696AD28}" type="parTrans" cxnId="{0B376EBE-3006-4AA1-96ED-CFDB89326B88}">
      <dgm:prSet/>
      <dgm:spPr/>
      <dgm:t>
        <a:bodyPr/>
        <a:lstStyle/>
        <a:p>
          <a:endParaRPr lang="en-US" sz="1400"/>
        </a:p>
      </dgm:t>
    </dgm:pt>
    <dgm:pt modelId="{A15D9532-1DDA-4C6B-ACF5-3F1F8ED49E8F}" type="sibTrans" cxnId="{0B376EBE-3006-4AA1-96ED-CFDB89326B88}">
      <dgm:prSet/>
      <dgm:spPr/>
      <dgm:t>
        <a:bodyPr/>
        <a:lstStyle/>
        <a:p>
          <a:endParaRPr lang="en-US" sz="1400"/>
        </a:p>
      </dgm:t>
    </dgm:pt>
    <dgm:pt modelId="{6483C0AA-ED9F-4060-B839-01B1D5D39560}">
      <dgm:prSet phldrT="[Text]" custT="1"/>
      <dgm:spPr/>
      <dgm:t>
        <a:bodyPr/>
        <a:lstStyle/>
        <a:p>
          <a:endParaRPr lang="en-US" sz="1400" dirty="0"/>
        </a:p>
      </dgm:t>
    </dgm:pt>
    <dgm:pt modelId="{D18D46D4-EBCE-4826-AA54-68740BF295B5}" type="parTrans" cxnId="{7F94D849-3691-4940-B4C3-4714303D014C}">
      <dgm:prSet/>
      <dgm:spPr/>
      <dgm:t>
        <a:bodyPr/>
        <a:lstStyle/>
        <a:p>
          <a:endParaRPr lang="en-US" sz="1400"/>
        </a:p>
      </dgm:t>
    </dgm:pt>
    <dgm:pt modelId="{DCCD8A8E-AD3C-4394-BD59-C531EBAAC38D}" type="sibTrans" cxnId="{7F94D849-3691-4940-B4C3-4714303D014C}">
      <dgm:prSet/>
      <dgm:spPr/>
      <dgm:t>
        <a:bodyPr/>
        <a:lstStyle/>
        <a:p>
          <a:endParaRPr lang="en-US" sz="1400"/>
        </a:p>
      </dgm:t>
    </dgm:pt>
    <dgm:pt modelId="{24406566-1455-4598-B497-95E6AEF64E76}">
      <dgm:prSet phldrT="[Text]" custT="1"/>
      <dgm:spPr/>
      <dgm:t>
        <a:bodyPr/>
        <a:lstStyle/>
        <a:p>
          <a:pPr marL="112713" indent="-112713">
            <a:tabLst>
              <a:tab pos="112713" algn="l"/>
            </a:tabLst>
          </a:pPr>
          <a:r>
            <a:rPr lang="en-US" sz="1400" dirty="0" smtClean="0"/>
            <a:t>Accessibility Improvements</a:t>
          </a:r>
          <a:endParaRPr lang="en-US" sz="1400" dirty="0"/>
        </a:p>
      </dgm:t>
    </dgm:pt>
    <dgm:pt modelId="{7915FEF2-550B-40DD-A856-A96446ACA711}" type="parTrans" cxnId="{2F3EB49D-89F8-46BB-A585-CEF06BA71CB3}">
      <dgm:prSet/>
      <dgm:spPr/>
      <dgm:t>
        <a:bodyPr/>
        <a:lstStyle/>
        <a:p>
          <a:endParaRPr lang="en-US" sz="1400"/>
        </a:p>
      </dgm:t>
    </dgm:pt>
    <dgm:pt modelId="{A2E1219A-48A4-4F28-81DD-ADEAE28B0FDB}" type="sibTrans" cxnId="{2F3EB49D-89F8-46BB-A585-CEF06BA71CB3}">
      <dgm:prSet/>
      <dgm:spPr/>
      <dgm:t>
        <a:bodyPr/>
        <a:lstStyle/>
        <a:p>
          <a:endParaRPr lang="en-US" sz="1400"/>
        </a:p>
      </dgm:t>
    </dgm:pt>
    <dgm:pt modelId="{ECF6F069-86E9-4CDB-8E96-198A031559AC}">
      <dgm:prSet phldrT="[Text]" custT="1"/>
      <dgm:spPr/>
      <dgm:t>
        <a:bodyPr/>
        <a:lstStyle/>
        <a:p>
          <a:pPr marL="112713" indent="-112713">
            <a:tabLst>
              <a:tab pos="112713" algn="l"/>
            </a:tabLst>
          </a:pPr>
          <a:r>
            <a:rPr lang="en-US" sz="1400" dirty="0" smtClean="0"/>
            <a:t>Water Mitigation</a:t>
          </a:r>
          <a:endParaRPr lang="en-US" sz="1400" dirty="0"/>
        </a:p>
      </dgm:t>
    </dgm:pt>
    <dgm:pt modelId="{E477F225-FDC0-4F91-8ECE-F4ED5C817C48}" type="parTrans" cxnId="{3E77F31F-27D5-42A4-B8EE-7F5C2744B8B1}">
      <dgm:prSet/>
      <dgm:spPr/>
      <dgm:t>
        <a:bodyPr/>
        <a:lstStyle/>
        <a:p>
          <a:endParaRPr lang="en-US" sz="1400"/>
        </a:p>
      </dgm:t>
    </dgm:pt>
    <dgm:pt modelId="{AEA4420B-1470-4508-850A-5374C5D73049}" type="sibTrans" cxnId="{3E77F31F-27D5-42A4-B8EE-7F5C2744B8B1}">
      <dgm:prSet/>
      <dgm:spPr/>
      <dgm:t>
        <a:bodyPr/>
        <a:lstStyle/>
        <a:p>
          <a:endParaRPr lang="en-US" sz="1400"/>
        </a:p>
      </dgm:t>
    </dgm:pt>
    <dgm:pt modelId="{25E31ACA-1CA5-4DFE-87E4-BC7867A8D459}">
      <dgm:prSet phldrT="[Text]" custT="1"/>
      <dgm:spPr/>
      <dgm:t>
        <a:bodyPr/>
        <a:lstStyle/>
        <a:p>
          <a:r>
            <a:rPr lang="en-US" sz="1400" dirty="0" smtClean="0"/>
            <a:t>Equipment protection/ relocation</a:t>
          </a:r>
          <a:endParaRPr lang="en-US" sz="1400" dirty="0"/>
        </a:p>
      </dgm:t>
    </dgm:pt>
    <dgm:pt modelId="{075A1415-688F-4CA7-83A8-F7600E18FA86}" type="parTrans" cxnId="{32C0C69E-D56A-4191-BB24-20BB8C19299D}">
      <dgm:prSet/>
      <dgm:spPr/>
      <dgm:t>
        <a:bodyPr/>
        <a:lstStyle/>
        <a:p>
          <a:endParaRPr lang="en-US" sz="1400"/>
        </a:p>
      </dgm:t>
    </dgm:pt>
    <dgm:pt modelId="{3E8A23BE-2568-429C-9711-F5727B0EE2A3}" type="sibTrans" cxnId="{32C0C69E-D56A-4191-BB24-20BB8C19299D}">
      <dgm:prSet/>
      <dgm:spPr/>
      <dgm:t>
        <a:bodyPr/>
        <a:lstStyle/>
        <a:p>
          <a:endParaRPr lang="en-US" sz="1400"/>
        </a:p>
      </dgm:t>
    </dgm:pt>
    <dgm:pt modelId="{D1455325-11E4-4A6E-A4BE-887432086B3B}">
      <dgm:prSet phldrT="[Text]" custT="1"/>
      <dgm:spPr/>
      <dgm:t>
        <a:bodyPr/>
        <a:lstStyle/>
        <a:p>
          <a:endParaRPr lang="en-US" sz="1400" dirty="0"/>
        </a:p>
      </dgm:t>
    </dgm:pt>
    <dgm:pt modelId="{E7C734C7-964A-4DD2-A5DD-FECA2ABAC31D}" type="parTrans" cxnId="{A087592C-A124-4A7C-9855-74FA88BAB16E}">
      <dgm:prSet/>
      <dgm:spPr/>
      <dgm:t>
        <a:bodyPr/>
        <a:lstStyle/>
        <a:p>
          <a:endParaRPr lang="en-US" sz="1400"/>
        </a:p>
      </dgm:t>
    </dgm:pt>
    <dgm:pt modelId="{E20C77C9-C9F9-4D86-BC11-F713DE439DCA}" type="sibTrans" cxnId="{A087592C-A124-4A7C-9855-74FA88BAB16E}">
      <dgm:prSet/>
      <dgm:spPr/>
      <dgm:t>
        <a:bodyPr/>
        <a:lstStyle/>
        <a:p>
          <a:endParaRPr lang="en-US" sz="1400"/>
        </a:p>
      </dgm:t>
    </dgm:pt>
    <dgm:pt modelId="{8D7304B7-DB65-496D-8976-BC58F6CC2B36}">
      <dgm:prSet phldrT="[Text]" custT="1"/>
      <dgm:spPr/>
      <dgm:t>
        <a:bodyPr/>
        <a:lstStyle/>
        <a:p>
          <a:r>
            <a:rPr lang="en-US" sz="1400" dirty="0" smtClean="0"/>
            <a:t>Monitoring and Sensing</a:t>
          </a:r>
          <a:endParaRPr lang="en-US" sz="1400" dirty="0"/>
        </a:p>
      </dgm:t>
    </dgm:pt>
    <dgm:pt modelId="{B5C26EAB-DAA0-4B3F-B0B2-3D616E46FB05}" type="parTrans" cxnId="{7B6DD158-75B0-4124-8818-76BF57F5D8B3}">
      <dgm:prSet/>
      <dgm:spPr/>
      <dgm:t>
        <a:bodyPr/>
        <a:lstStyle/>
        <a:p>
          <a:endParaRPr lang="en-US" sz="1400"/>
        </a:p>
      </dgm:t>
    </dgm:pt>
    <dgm:pt modelId="{1EAE51A4-655E-4F38-8CDB-5ABA9A0F2895}" type="sibTrans" cxnId="{7B6DD158-75B0-4124-8818-76BF57F5D8B3}">
      <dgm:prSet/>
      <dgm:spPr/>
      <dgm:t>
        <a:bodyPr/>
        <a:lstStyle/>
        <a:p>
          <a:endParaRPr lang="en-US" sz="1400"/>
        </a:p>
      </dgm:t>
    </dgm:pt>
    <dgm:pt modelId="{255F0ED2-BDCD-4262-9178-3AC87BF16913}" type="pres">
      <dgm:prSet presAssocID="{83A9465D-7E71-4F37-B47D-55DA92ABD8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9C696-CD5A-410D-B6B3-32EA7386C611}" type="pres">
      <dgm:prSet presAssocID="{ACC59BEF-937C-4776-9BAB-805CE4C923ED}" presName="composite" presStyleCnt="0"/>
      <dgm:spPr/>
    </dgm:pt>
    <dgm:pt modelId="{E932AF05-3F51-4E9D-AD99-CB0F108B026F}" type="pres">
      <dgm:prSet presAssocID="{ACC59BEF-937C-4776-9BAB-805CE4C923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65574-50C1-4A7D-8F81-EF857EE952C4}" type="pres">
      <dgm:prSet presAssocID="{ACC59BEF-937C-4776-9BAB-805CE4C923E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CB35-2CA1-4220-BFDE-7FFDC1D711C2}" type="pres">
      <dgm:prSet presAssocID="{04DF2D10-8F30-4DD6-B4A7-34BBF5F64E8E}" presName="space" presStyleCnt="0"/>
      <dgm:spPr/>
    </dgm:pt>
    <dgm:pt modelId="{4AC470B9-E64F-4D23-ABED-A8C6D5AA0C24}" type="pres">
      <dgm:prSet presAssocID="{CE2FB96F-E921-43E1-9C32-034781DAA9DD}" presName="composite" presStyleCnt="0"/>
      <dgm:spPr/>
    </dgm:pt>
    <dgm:pt modelId="{1BF61A06-C093-47B3-8A2B-0BB46441899B}" type="pres">
      <dgm:prSet presAssocID="{CE2FB96F-E921-43E1-9C32-034781DAA9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E9E1D-7AE1-4515-98C7-36EC84CAC296}" type="pres">
      <dgm:prSet presAssocID="{CE2FB96F-E921-43E1-9C32-034781DAA9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A1A5A-64FB-447E-B401-E938F194BCA4}" type="pres">
      <dgm:prSet presAssocID="{846041C6-7057-4B28-8575-DE88FBF76206}" presName="space" presStyleCnt="0"/>
      <dgm:spPr/>
    </dgm:pt>
    <dgm:pt modelId="{F223EAB2-2D99-4B8C-859B-FF7401133598}" type="pres">
      <dgm:prSet presAssocID="{D332CA3B-7D80-4DD6-B8A1-A8582E7C1559}" presName="composite" presStyleCnt="0"/>
      <dgm:spPr/>
    </dgm:pt>
    <dgm:pt modelId="{EEA81F1B-58D2-41EE-B757-306B42DE0497}" type="pres">
      <dgm:prSet presAssocID="{D332CA3B-7D80-4DD6-B8A1-A8582E7C15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72DD6-9AD8-4CB7-B198-65C9DA7E9603}" type="pres">
      <dgm:prSet presAssocID="{D332CA3B-7D80-4DD6-B8A1-A8582E7C155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94E5B-24B1-418C-BE3C-CC51A050A9BC}" srcId="{CE2FB96F-E921-43E1-9C32-034781DAA9DD}" destId="{1D35FE7D-76D9-4B24-A651-0910C776E104}" srcOrd="1" destOrd="0" parTransId="{9F49F5A2-CBF1-43FD-BC39-4BB6274A38F6}" sibTransId="{0404575C-544B-4111-84BE-D2F2B51E3913}"/>
    <dgm:cxn modelId="{74146D1E-36DF-436F-8195-50C7247F4F3D}" type="presOf" srcId="{A0B53B30-80FE-422D-AF6B-B20AC3D347F4}" destId="{F6EE9E1D-7AE1-4515-98C7-36EC84CAC296}" srcOrd="0" destOrd="0" presId="urn:microsoft.com/office/officeart/2005/8/layout/hList1"/>
    <dgm:cxn modelId="{32C0C69E-D56A-4191-BB24-20BB8C19299D}" srcId="{CE2FB96F-E921-43E1-9C32-034781DAA9DD}" destId="{25E31ACA-1CA5-4DFE-87E4-BC7867A8D459}" srcOrd="2" destOrd="0" parTransId="{075A1415-688F-4CA7-83A8-F7600E18FA86}" sibTransId="{3E8A23BE-2568-429C-9711-F5727B0EE2A3}"/>
    <dgm:cxn modelId="{F03E2F48-955F-4DE0-949B-E69939737B21}" type="presOf" srcId="{8D7304B7-DB65-496D-8976-BC58F6CC2B36}" destId="{F6EE9E1D-7AE1-4515-98C7-36EC84CAC296}" srcOrd="0" destOrd="3" presId="urn:microsoft.com/office/officeart/2005/8/layout/hList1"/>
    <dgm:cxn modelId="{D0E21C7B-DA35-4AD6-898B-98629DA6AA85}" type="presOf" srcId="{ACC59BEF-937C-4776-9BAB-805CE4C923ED}" destId="{E932AF05-3F51-4E9D-AD99-CB0F108B026F}" srcOrd="0" destOrd="0" presId="urn:microsoft.com/office/officeart/2005/8/layout/hList1"/>
    <dgm:cxn modelId="{560AB3DA-C868-4B3D-8456-CF1B4C57D55A}" type="presOf" srcId="{8D20B6B6-CBF3-43FF-8A95-BAD1DB23D8D3}" destId="{6BA65574-50C1-4A7D-8F81-EF857EE952C4}" srcOrd="0" destOrd="3" presId="urn:microsoft.com/office/officeart/2005/8/layout/hList1"/>
    <dgm:cxn modelId="{86DDC6F6-1B37-408E-A00C-939FBBE3C309}" srcId="{ACC59BEF-937C-4776-9BAB-805CE4C923ED}" destId="{B74FB3AD-AAA3-43DC-91CF-C4B0BFB5B2D1}" srcOrd="0" destOrd="0" parTransId="{A8C3087D-7608-407D-B0DD-A872F8FF1235}" sibTransId="{A0CE6614-C553-47D7-8BDB-1B813EB55E18}"/>
    <dgm:cxn modelId="{2F3EB49D-89F8-46BB-A585-CEF06BA71CB3}" srcId="{ACC59BEF-937C-4776-9BAB-805CE4C923ED}" destId="{24406566-1455-4598-B497-95E6AEF64E76}" srcOrd="5" destOrd="0" parTransId="{7915FEF2-550B-40DD-A856-A96446ACA711}" sibTransId="{A2E1219A-48A4-4F28-81DD-ADEAE28B0FDB}"/>
    <dgm:cxn modelId="{1EB771B9-AA41-452F-B498-42A364366AED}" type="presOf" srcId="{6483C0AA-ED9F-4060-B839-01B1D5D39560}" destId="{F6EE9E1D-7AE1-4515-98C7-36EC84CAC296}" srcOrd="0" destOrd="5" presId="urn:microsoft.com/office/officeart/2005/8/layout/hList1"/>
    <dgm:cxn modelId="{3E77F31F-27D5-42A4-B8EE-7F5C2744B8B1}" srcId="{ACC59BEF-937C-4776-9BAB-805CE4C923ED}" destId="{ECF6F069-86E9-4CDB-8E96-198A031559AC}" srcOrd="1" destOrd="0" parTransId="{E477F225-FDC0-4F91-8ECE-F4ED5C817C48}" sibTransId="{AEA4420B-1470-4508-850A-5374C5D73049}"/>
    <dgm:cxn modelId="{54F26707-3F24-4AB3-8E3A-2DC0004273B5}" srcId="{83A9465D-7E71-4F37-B47D-55DA92ABD83E}" destId="{ACC59BEF-937C-4776-9BAB-805CE4C923ED}" srcOrd="0" destOrd="0" parTransId="{9F7E0650-6245-4F0D-ACC3-FF59D95AF781}" sibTransId="{04DF2D10-8F30-4DD6-B4A7-34BBF5F64E8E}"/>
    <dgm:cxn modelId="{E308250B-5FF4-4612-9F87-46A313D5D608}" srcId="{83A9465D-7E71-4F37-B47D-55DA92ABD83E}" destId="{D332CA3B-7D80-4DD6-B8A1-A8582E7C1559}" srcOrd="2" destOrd="0" parTransId="{A5C55866-31DD-4A59-96D2-D06A47A27F11}" sibTransId="{FA2D9E43-71C4-4185-AE49-C1C0617F8EC3}"/>
    <dgm:cxn modelId="{3BA0D9D2-1976-4345-AEAD-3D2190C89EE0}" srcId="{ACC59BEF-937C-4776-9BAB-805CE4C923ED}" destId="{A2A9CA63-58F6-4B69-83D6-D0D2363565FA}" srcOrd="4" destOrd="0" parTransId="{F553AE51-52C8-4061-8ED4-7E8596BF0A77}" sibTransId="{23FB0A72-11D0-4492-8C08-402848DC8C65}"/>
    <dgm:cxn modelId="{77991A43-5699-41E8-B5F8-FD3B59AA2393}" type="presOf" srcId="{E5B73B12-56DE-4832-80D5-41B3047C36B2}" destId="{6BA65574-50C1-4A7D-8F81-EF857EE952C4}" srcOrd="0" destOrd="2" presId="urn:microsoft.com/office/officeart/2005/8/layout/hList1"/>
    <dgm:cxn modelId="{F3736ACC-C659-4FDB-95B5-0F6BA84C9425}" type="presOf" srcId="{D1455325-11E4-4A6E-A4BE-887432086B3B}" destId="{F6EE9E1D-7AE1-4515-98C7-36EC84CAC296}" srcOrd="0" destOrd="4" presId="urn:microsoft.com/office/officeart/2005/8/layout/hList1"/>
    <dgm:cxn modelId="{112EBA8B-24F8-4341-963A-EB3E4AD7C629}" type="presOf" srcId="{25E31ACA-1CA5-4DFE-87E4-BC7867A8D459}" destId="{F6EE9E1D-7AE1-4515-98C7-36EC84CAC296}" srcOrd="0" destOrd="2" presId="urn:microsoft.com/office/officeart/2005/8/layout/hList1"/>
    <dgm:cxn modelId="{34E2D901-5620-48D7-A0C4-35842CB8170E}" type="presOf" srcId="{1D35FE7D-76D9-4B24-A651-0910C776E104}" destId="{F6EE9E1D-7AE1-4515-98C7-36EC84CAC296}" srcOrd="0" destOrd="1" presId="urn:microsoft.com/office/officeart/2005/8/layout/hList1"/>
    <dgm:cxn modelId="{6B2CF730-4E11-4FC9-A604-92ED1CA3C636}" type="presOf" srcId="{ECF6F069-86E9-4CDB-8E96-198A031559AC}" destId="{6BA65574-50C1-4A7D-8F81-EF857EE952C4}" srcOrd="0" destOrd="1" presId="urn:microsoft.com/office/officeart/2005/8/layout/hList1"/>
    <dgm:cxn modelId="{F58EA759-3B4C-49A1-8624-5B42D42C42EE}" type="presOf" srcId="{A2A9CA63-58F6-4B69-83D6-D0D2363565FA}" destId="{6BA65574-50C1-4A7D-8F81-EF857EE952C4}" srcOrd="0" destOrd="4" presId="urn:microsoft.com/office/officeart/2005/8/layout/hList1"/>
    <dgm:cxn modelId="{F39491D4-FEAC-479C-AA6D-8D3B573DD0AF}" srcId="{ACC59BEF-937C-4776-9BAB-805CE4C923ED}" destId="{E5B73B12-56DE-4832-80D5-41B3047C36B2}" srcOrd="2" destOrd="0" parTransId="{031FA991-5BE6-41FD-8712-AAD65EA1DEA0}" sibTransId="{50959D98-E6A3-4155-B3FC-CFE9909786DC}"/>
    <dgm:cxn modelId="{753FF5D2-E257-4A00-8633-75A87E4964B5}" type="presOf" srcId="{D332CA3B-7D80-4DD6-B8A1-A8582E7C1559}" destId="{EEA81F1B-58D2-41EE-B757-306B42DE0497}" srcOrd="0" destOrd="0" presId="urn:microsoft.com/office/officeart/2005/8/layout/hList1"/>
    <dgm:cxn modelId="{0E976381-D0BC-4694-BF70-C87034D38AD4}" type="presOf" srcId="{64908E08-0294-436C-9864-CF032EB1C846}" destId="{B5672DD6-9AD8-4CB7-B198-65C9DA7E9603}" srcOrd="0" destOrd="0" presId="urn:microsoft.com/office/officeart/2005/8/layout/hList1"/>
    <dgm:cxn modelId="{0B376EBE-3006-4AA1-96ED-CFDB89326B88}" srcId="{CE2FB96F-E921-43E1-9C32-034781DAA9DD}" destId="{BF5F367B-7FCD-44DC-B492-7819F20FAAFD}" srcOrd="6" destOrd="0" parTransId="{4E2CB7CB-A8E9-4AD6-BB5B-740FB696AD28}" sibTransId="{A15D9532-1DDA-4C6B-ACF5-3F1F8ED49E8F}"/>
    <dgm:cxn modelId="{AFDEDC93-6D26-4864-AC19-948A7A7D0CEC}" type="presOf" srcId="{BF5F367B-7FCD-44DC-B492-7819F20FAAFD}" destId="{F6EE9E1D-7AE1-4515-98C7-36EC84CAC296}" srcOrd="0" destOrd="6" presId="urn:microsoft.com/office/officeart/2005/8/layout/hList1"/>
    <dgm:cxn modelId="{B81A2D4B-307D-46D7-A6AA-F08CBFDE8898}" type="presOf" srcId="{83A9465D-7E71-4F37-B47D-55DA92ABD83E}" destId="{255F0ED2-BDCD-4262-9178-3AC87BF16913}" srcOrd="0" destOrd="0" presId="urn:microsoft.com/office/officeart/2005/8/layout/hList1"/>
    <dgm:cxn modelId="{EB997212-0D06-4398-813D-10C176D84796}" srcId="{CE2FB96F-E921-43E1-9C32-034781DAA9DD}" destId="{A0B53B30-80FE-422D-AF6B-B20AC3D347F4}" srcOrd="0" destOrd="0" parTransId="{1D3C4F66-8B94-4DAC-835B-DE9BAE49AD2E}" sibTransId="{9B702D1E-19F1-47AE-8D9F-06AE0B4496B7}"/>
    <dgm:cxn modelId="{C6C79E3F-A1C9-4829-A602-273723064066}" type="presOf" srcId="{CE2FB96F-E921-43E1-9C32-034781DAA9DD}" destId="{1BF61A06-C093-47B3-8A2B-0BB46441899B}" srcOrd="0" destOrd="0" presId="urn:microsoft.com/office/officeart/2005/8/layout/hList1"/>
    <dgm:cxn modelId="{19923095-3E48-4CAD-8BD3-5F0ECBCECECD}" type="presOf" srcId="{B74FB3AD-AAA3-43DC-91CF-C4B0BFB5B2D1}" destId="{6BA65574-50C1-4A7D-8F81-EF857EE952C4}" srcOrd="0" destOrd="0" presId="urn:microsoft.com/office/officeart/2005/8/layout/hList1"/>
    <dgm:cxn modelId="{F97FC344-D2F8-4A89-9022-6E45251AD7F5}" srcId="{83A9465D-7E71-4F37-B47D-55DA92ABD83E}" destId="{CE2FB96F-E921-43E1-9C32-034781DAA9DD}" srcOrd="1" destOrd="0" parTransId="{AEEFB9B9-C950-4346-BFE3-D8AFC5D376E0}" sibTransId="{846041C6-7057-4B28-8575-DE88FBF76206}"/>
    <dgm:cxn modelId="{7F94D849-3691-4940-B4C3-4714303D014C}" srcId="{CE2FB96F-E921-43E1-9C32-034781DAA9DD}" destId="{6483C0AA-ED9F-4060-B839-01B1D5D39560}" srcOrd="5" destOrd="0" parTransId="{D18D46D4-EBCE-4826-AA54-68740BF295B5}" sibTransId="{DCCD8A8E-AD3C-4394-BD59-C531EBAAC38D}"/>
    <dgm:cxn modelId="{7B6DD158-75B0-4124-8818-76BF57F5D8B3}" srcId="{CE2FB96F-E921-43E1-9C32-034781DAA9DD}" destId="{8D7304B7-DB65-496D-8976-BC58F6CC2B36}" srcOrd="3" destOrd="0" parTransId="{B5C26EAB-DAA0-4B3F-B0B2-3D616E46FB05}" sibTransId="{1EAE51A4-655E-4F38-8CDB-5ABA9A0F2895}"/>
    <dgm:cxn modelId="{CF5249DE-408B-49B4-958F-617FFC944B7E}" type="presOf" srcId="{24406566-1455-4598-B497-95E6AEF64E76}" destId="{6BA65574-50C1-4A7D-8F81-EF857EE952C4}" srcOrd="0" destOrd="5" presId="urn:microsoft.com/office/officeart/2005/8/layout/hList1"/>
    <dgm:cxn modelId="{07704195-93D3-42A4-902A-308374FD06F5}" srcId="{ACC59BEF-937C-4776-9BAB-805CE4C923ED}" destId="{8D20B6B6-CBF3-43FF-8A95-BAD1DB23D8D3}" srcOrd="3" destOrd="0" parTransId="{DC78AD66-D0CF-45B4-B39F-41A37752EB50}" sibTransId="{B688C6B1-E0D2-4112-B04A-DB7BE3DF60E6}"/>
    <dgm:cxn modelId="{C09641EF-BBA2-4443-82B1-6EE5266AE248}" srcId="{D332CA3B-7D80-4DD6-B8A1-A8582E7C1559}" destId="{64908E08-0294-436C-9864-CF032EB1C846}" srcOrd="0" destOrd="0" parTransId="{0A8B574F-E9B6-4A49-87F5-842E073F20E8}" sibTransId="{91D31C75-0193-46C9-8F36-B9D0CB39AA76}"/>
    <dgm:cxn modelId="{A087592C-A124-4A7C-9855-74FA88BAB16E}" srcId="{CE2FB96F-E921-43E1-9C32-034781DAA9DD}" destId="{D1455325-11E4-4A6E-A4BE-887432086B3B}" srcOrd="4" destOrd="0" parTransId="{E7C734C7-964A-4DD2-A5DD-FECA2ABAC31D}" sibTransId="{E20C77C9-C9F9-4D86-BC11-F713DE439DCA}"/>
    <dgm:cxn modelId="{6ACC7054-6678-4966-9F13-D96CF2EDF0AB}" type="presParOf" srcId="{255F0ED2-BDCD-4262-9178-3AC87BF16913}" destId="{80F9C696-CD5A-410D-B6B3-32EA7386C611}" srcOrd="0" destOrd="0" presId="urn:microsoft.com/office/officeart/2005/8/layout/hList1"/>
    <dgm:cxn modelId="{9A3AE04F-762E-4F50-84B9-944BE919C2EC}" type="presParOf" srcId="{80F9C696-CD5A-410D-B6B3-32EA7386C611}" destId="{E932AF05-3F51-4E9D-AD99-CB0F108B026F}" srcOrd="0" destOrd="0" presId="urn:microsoft.com/office/officeart/2005/8/layout/hList1"/>
    <dgm:cxn modelId="{33932B6F-B62C-4BE0-9AD7-3A43D04E61CC}" type="presParOf" srcId="{80F9C696-CD5A-410D-B6B3-32EA7386C611}" destId="{6BA65574-50C1-4A7D-8F81-EF857EE952C4}" srcOrd="1" destOrd="0" presId="urn:microsoft.com/office/officeart/2005/8/layout/hList1"/>
    <dgm:cxn modelId="{4BA755B9-8CFF-4826-8E45-4D49AD04214F}" type="presParOf" srcId="{255F0ED2-BDCD-4262-9178-3AC87BF16913}" destId="{F940CB35-2CA1-4220-BFDE-7FFDC1D711C2}" srcOrd="1" destOrd="0" presId="urn:microsoft.com/office/officeart/2005/8/layout/hList1"/>
    <dgm:cxn modelId="{6DF4E616-582A-4023-8D89-D584449597E4}" type="presParOf" srcId="{255F0ED2-BDCD-4262-9178-3AC87BF16913}" destId="{4AC470B9-E64F-4D23-ABED-A8C6D5AA0C24}" srcOrd="2" destOrd="0" presId="urn:microsoft.com/office/officeart/2005/8/layout/hList1"/>
    <dgm:cxn modelId="{0E4C11DE-4467-420E-9BAC-B71C81699E49}" type="presParOf" srcId="{4AC470B9-E64F-4D23-ABED-A8C6D5AA0C24}" destId="{1BF61A06-C093-47B3-8A2B-0BB46441899B}" srcOrd="0" destOrd="0" presId="urn:microsoft.com/office/officeart/2005/8/layout/hList1"/>
    <dgm:cxn modelId="{A8204157-4768-49CE-883B-D4B42E3ED946}" type="presParOf" srcId="{4AC470B9-E64F-4D23-ABED-A8C6D5AA0C24}" destId="{F6EE9E1D-7AE1-4515-98C7-36EC84CAC296}" srcOrd="1" destOrd="0" presId="urn:microsoft.com/office/officeart/2005/8/layout/hList1"/>
    <dgm:cxn modelId="{40046F15-9BBF-4624-B425-7E0DBD31E8A7}" type="presParOf" srcId="{255F0ED2-BDCD-4262-9178-3AC87BF16913}" destId="{3F8A1A5A-64FB-447E-B401-E938F194BCA4}" srcOrd="3" destOrd="0" presId="urn:microsoft.com/office/officeart/2005/8/layout/hList1"/>
    <dgm:cxn modelId="{6B47E709-193C-494F-8FDE-20B1C5F0E1F0}" type="presParOf" srcId="{255F0ED2-BDCD-4262-9178-3AC87BF16913}" destId="{F223EAB2-2D99-4B8C-859B-FF7401133598}" srcOrd="4" destOrd="0" presId="urn:microsoft.com/office/officeart/2005/8/layout/hList1"/>
    <dgm:cxn modelId="{CA082109-3AB0-4567-B7B9-258B4EF937D9}" type="presParOf" srcId="{F223EAB2-2D99-4B8C-859B-FF7401133598}" destId="{EEA81F1B-58D2-41EE-B757-306B42DE0497}" srcOrd="0" destOrd="0" presId="urn:microsoft.com/office/officeart/2005/8/layout/hList1"/>
    <dgm:cxn modelId="{C2F02262-40F5-4DD8-8B0C-EAB541C3FB49}" type="presParOf" srcId="{F223EAB2-2D99-4B8C-859B-FF7401133598}" destId="{B5672DD6-9AD8-4CB7-B198-65C9DA7E96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E92F2-9F25-43D7-B59F-83FEAD1F0EF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24F36-5812-4FB7-97E7-D9D916B8493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Future CIP Program</a:t>
          </a:r>
          <a:endParaRPr lang="en-US" b="1" dirty="0"/>
        </a:p>
      </dgm:t>
    </dgm:pt>
    <dgm:pt modelId="{331AE640-CB7B-4662-8175-B72ED84F26DF}" type="parTrans" cxnId="{610F6508-F5E3-4044-9448-A7FBE54043A3}">
      <dgm:prSet/>
      <dgm:spPr/>
      <dgm:t>
        <a:bodyPr/>
        <a:lstStyle/>
        <a:p>
          <a:endParaRPr lang="en-US"/>
        </a:p>
      </dgm:t>
    </dgm:pt>
    <dgm:pt modelId="{E2DCC6BE-5A2E-4A55-A39A-DFB263E8159E}" type="sibTrans" cxnId="{610F6508-F5E3-4044-9448-A7FBE54043A3}">
      <dgm:prSet/>
      <dgm:spPr/>
      <dgm:t>
        <a:bodyPr/>
        <a:lstStyle/>
        <a:p>
          <a:endParaRPr lang="en-US"/>
        </a:p>
      </dgm:t>
    </dgm:pt>
    <dgm:pt modelId="{56C3535C-1636-48A5-A283-68C1DC95AEF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/>
            <a:t>Signal Study</a:t>
          </a:r>
          <a:endParaRPr lang="en-US" b="1" dirty="0"/>
        </a:p>
      </dgm:t>
    </dgm:pt>
    <dgm:pt modelId="{48DA6012-8546-4F96-88EA-A46AF9F7F13A}" type="parTrans" cxnId="{05C3B5D0-59FC-468B-8E96-D3D14E49735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BFA1EA7-0B2A-4B68-B1E3-134D0B2E5FC1}" type="sibTrans" cxnId="{05C3B5D0-59FC-468B-8E96-D3D14E497354}">
      <dgm:prSet/>
      <dgm:spPr/>
      <dgm:t>
        <a:bodyPr/>
        <a:lstStyle/>
        <a:p>
          <a:endParaRPr lang="en-US"/>
        </a:p>
      </dgm:t>
    </dgm:pt>
    <dgm:pt modelId="{1C82B0D7-63D4-4323-8202-F777BF22E4D8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Infrastructure Assessment</a:t>
          </a:r>
          <a:endParaRPr lang="en-US" b="1" dirty="0"/>
        </a:p>
      </dgm:t>
    </dgm:pt>
    <dgm:pt modelId="{6721B40D-40AB-4F50-8B50-FCE71921D4E1}" type="parTrans" cxnId="{1FADDE00-2D58-4DB3-91F8-B31CE840AB0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0E5F53E-12DD-41C7-8CCE-F1B94D390D8A}" type="sibTrans" cxnId="{1FADDE00-2D58-4DB3-91F8-B31CE840AB00}">
      <dgm:prSet/>
      <dgm:spPr/>
      <dgm:t>
        <a:bodyPr/>
        <a:lstStyle/>
        <a:p>
          <a:endParaRPr lang="en-US"/>
        </a:p>
      </dgm:t>
    </dgm:pt>
    <dgm:pt modelId="{3AC2C842-2873-44B2-8052-00A2704EF436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Environmental Study</a:t>
          </a:r>
          <a:endParaRPr lang="en-US" b="1" dirty="0"/>
        </a:p>
      </dgm:t>
    </dgm:pt>
    <dgm:pt modelId="{8853B378-A17D-46D9-951A-C5BD8B6B9D33}" type="parTrans" cxnId="{E96CCA46-7D4E-4E2E-8068-E4195356D5A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99E7143-9DA3-4A02-A92F-60EC857C8604}" type="sibTrans" cxnId="{E96CCA46-7D4E-4E2E-8068-E4195356D5AD}">
      <dgm:prSet/>
      <dgm:spPr/>
      <dgm:t>
        <a:bodyPr/>
        <a:lstStyle/>
        <a:p>
          <a:endParaRPr lang="en-US"/>
        </a:p>
      </dgm:t>
    </dgm:pt>
    <dgm:pt modelId="{AFBEFC4A-8529-4B33-B6D2-67FB30130268}">
      <dgm:prSet phldrT="[Text]"/>
      <dgm:spPr>
        <a:solidFill>
          <a:srgbClr val="F79825"/>
        </a:solidFill>
      </dgm:spPr>
      <dgm:t>
        <a:bodyPr/>
        <a:lstStyle/>
        <a:p>
          <a:r>
            <a:rPr lang="en-US" b="1" dirty="0" smtClean="0"/>
            <a:t>Future Needs</a:t>
          </a:r>
          <a:endParaRPr lang="en-US" b="1" dirty="0"/>
        </a:p>
      </dgm:t>
    </dgm:pt>
    <dgm:pt modelId="{9AE7F61C-86FC-4CE4-B081-D81A97DEFD3B}" type="parTrans" cxnId="{A4C14A49-30ED-4D50-9DC1-FC83DB54B0E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84B4114-EDE6-4D9B-B707-9AB849F7597A}" type="sibTrans" cxnId="{A4C14A49-30ED-4D50-9DC1-FC83DB54B0E5}">
      <dgm:prSet/>
      <dgm:spPr/>
      <dgm:t>
        <a:bodyPr/>
        <a:lstStyle/>
        <a:p>
          <a:endParaRPr lang="en-US"/>
        </a:p>
      </dgm:t>
    </dgm:pt>
    <dgm:pt modelId="{1E179EDE-DBA0-44CC-BA7F-217A48D7804D}" type="pres">
      <dgm:prSet presAssocID="{52AE92F2-9F25-43D7-B59F-83FEAD1F0E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3E8782-4DE0-4CF8-AB33-6A06D5001653}" type="pres">
      <dgm:prSet presAssocID="{BAC24F36-5812-4FB7-97E7-D9D916B84936}" presName="centerShape" presStyleLbl="node0" presStyleIdx="0" presStyleCnt="1"/>
      <dgm:spPr/>
      <dgm:t>
        <a:bodyPr/>
        <a:lstStyle/>
        <a:p>
          <a:endParaRPr lang="en-US"/>
        </a:p>
      </dgm:t>
    </dgm:pt>
    <dgm:pt modelId="{44B3466B-1E96-45E3-A467-9EF90458328A}" type="pres">
      <dgm:prSet presAssocID="{48DA6012-8546-4F96-88EA-A46AF9F7F13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439C307F-7DBA-452C-89D4-978123CBDF69}" type="pres">
      <dgm:prSet presAssocID="{56C3535C-1636-48A5-A283-68C1DC95AE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018DF-174B-43AE-9602-07B80A03210F}" type="pres">
      <dgm:prSet presAssocID="{6721B40D-40AB-4F50-8B50-FCE71921D4E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F1858A4-8A67-43E0-901B-2D946C3746D8}" type="pres">
      <dgm:prSet presAssocID="{1C82B0D7-63D4-4323-8202-F777BF22E4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DC4D6-07D6-4764-BCD0-E50DB47402E5}" type="pres">
      <dgm:prSet presAssocID="{8853B378-A17D-46D9-951A-C5BD8B6B9D33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ACDAE57-15AB-4E8F-BE60-3F136A50E704}" type="pres">
      <dgm:prSet presAssocID="{3AC2C842-2873-44B2-8052-00A2704EF4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2D2F8-CFED-4BB7-B837-AAE687937737}" type="pres">
      <dgm:prSet presAssocID="{9AE7F61C-86FC-4CE4-B081-D81A97DEFD3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5CE65E73-1D44-4E34-B8E7-2ED5DDDA34A0}" type="pres">
      <dgm:prSet presAssocID="{AFBEFC4A-8529-4B33-B6D2-67FB301302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DDE00-2D58-4DB3-91F8-B31CE840AB00}" srcId="{BAC24F36-5812-4FB7-97E7-D9D916B84936}" destId="{1C82B0D7-63D4-4323-8202-F777BF22E4D8}" srcOrd="1" destOrd="0" parTransId="{6721B40D-40AB-4F50-8B50-FCE71921D4E1}" sibTransId="{00E5F53E-12DD-41C7-8CCE-F1B94D390D8A}"/>
    <dgm:cxn modelId="{20D8F4E8-433E-4122-805A-6D940AA2A209}" type="presOf" srcId="{3AC2C842-2873-44B2-8052-00A2704EF436}" destId="{5ACDAE57-15AB-4E8F-BE60-3F136A50E704}" srcOrd="0" destOrd="0" presId="urn:microsoft.com/office/officeart/2005/8/layout/radial4"/>
    <dgm:cxn modelId="{D75441EE-7F66-4719-B019-47972A42893E}" type="presOf" srcId="{AFBEFC4A-8529-4B33-B6D2-67FB30130268}" destId="{5CE65E73-1D44-4E34-B8E7-2ED5DDDA34A0}" srcOrd="0" destOrd="0" presId="urn:microsoft.com/office/officeart/2005/8/layout/radial4"/>
    <dgm:cxn modelId="{B07067F0-9B91-418D-8A4B-58D4AAD1CD07}" type="presOf" srcId="{52AE92F2-9F25-43D7-B59F-83FEAD1F0EF8}" destId="{1E179EDE-DBA0-44CC-BA7F-217A48D7804D}" srcOrd="0" destOrd="0" presId="urn:microsoft.com/office/officeart/2005/8/layout/radial4"/>
    <dgm:cxn modelId="{5CC8C5E1-6BAE-4BA1-99A8-C66372D3D857}" type="presOf" srcId="{BAC24F36-5812-4FB7-97E7-D9D916B84936}" destId="{D93E8782-4DE0-4CF8-AB33-6A06D5001653}" srcOrd="0" destOrd="0" presId="urn:microsoft.com/office/officeart/2005/8/layout/radial4"/>
    <dgm:cxn modelId="{3997BDD5-4E5F-4512-B1F0-487132354684}" type="presOf" srcId="{9AE7F61C-86FC-4CE4-B081-D81A97DEFD3B}" destId="{03D2D2F8-CFED-4BB7-B837-AAE687937737}" srcOrd="0" destOrd="0" presId="urn:microsoft.com/office/officeart/2005/8/layout/radial4"/>
    <dgm:cxn modelId="{05C3B5D0-59FC-468B-8E96-D3D14E497354}" srcId="{BAC24F36-5812-4FB7-97E7-D9D916B84936}" destId="{56C3535C-1636-48A5-A283-68C1DC95AEF4}" srcOrd="0" destOrd="0" parTransId="{48DA6012-8546-4F96-88EA-A46AF9F7F13A}" sibTransId="{4BFA1EA7-0B2A-4B68-B1E3-134D0B2E5FC1}"/>
    <dgm:cxn modelId="{AEA53053-7300-4F32-86EC-61C85011A867}" type="presOf" srcId="{1C82B0D7-63D4-4323-8202-F777BF22E4D8}" destId="{5F1858A4-8A67-43E0-901B-2D946C3746D8}" srcOrd="0" destOrd="0" presId="urn:microsoft.com/office/officeart/2005/8/layout/radial4"/>
    <dgm:cxn modelId="{BD6782BA-EDFC-4501-890E-BDACBC470C25}" type="presOf" srcId="{48DA6012-8546-4F96-88EA-A46AF9F7F13A}" destId="{44B3466B-1E96-45E3-A467-9EF90458328A}" srcOrd="0" destOrd="0" presId="urn:microsoft.com/office/officeart/2005/8/layout/radial4"/>
    <dgm:cxn modelId="{A4C14A49-30ED-4D50-9DC1-FC83DB54B0E5}" srcId="{BAC24F36-5812-4FB7-97E7-D9D916B84936}" destId="{AFBEFC4A-8529-4B33-B6D2-67FB30130268}" srcOrd="3" destOrd="0" parTransId="{9AE7F61C-86FC-4CE4-B081-D81A97DEFD3B}" sibTransId="{684B4114-EDE6-4D9B-B707-9AB849F7597A}"/>
    <dgm:cxn modelId="{D1A97CF3-D9D4-4FBC-8F48-9F896C9D27B8}" type="presOf" srcId="{8853B378-A17D-46D9-951A-C5BD8B6B9D33}" destId="{103DC4D6-07D6-4764-BCD0-E50DB47402E5}" srcOrd="0" destOrd="0" presId="urn:microsoft.com/office/officeart/2005/8/layout/radial4"/>
    <dgm:cxn modelId="{7B52D47E-3489-4BA8-A84E-E89D803142FB}" type="presOf" srcId="{6721B40D-40AB-4F50-8B50-FCE71921D4E1}" destId="{7A8018DF-174B-43AE-9602-07B80A03210F}" srcOrd="0" destOrd="0" presId="urn:microsoft.com/office/officeart/2005/8/layout/radial4"/>
    <dgm:cxn modelId="{610F6508-F5E3-4044-9448-A7FBE54043A3}" srcId="{52AE92F2-9F25-43D7-B59F-83FEAD1F0EF8}" destId="{BAC24F36-5812-4FB7-97E7-D9D916B84936}" srcOrd="0" destOrd="0" parTransId="{331AE640-CB7B-4662-8175-B72ED84F26DF}" sibTransId="{E2DCC6BE-5A2E-4A55-A39A-DFB263E8159E}"/>
    <dgm:cxn modelId="{E96CCA46-7D4E-4E2E-8068-E4195356D5AD}" srcId="{BAC24F36-5812-4FB7-97E7-D9D916B84936}" destId="{3AC2C842-2873-44B2-8052-00A2704EF436}" srcOrd="2" destOrd="0" parTransId="{8853B378-A17D-46D9-951A-C5BD8B6B9D33}" sibTransId="{C99E7143-9DA3-4A02-A92F-60EC857C8604}"/>
    <dgm:cxn modelId="{ECFA5CFE-6F23-418B-A320-A7E417296611}" type="presOf" srcId="{56C3535C-1636-48A5-A283-68C1DC95AEF4}" destId="{439C307F-7DBA-452C-89D4-978123CBDF69}" srcOrd="0" destOrd="0" presId="urn:microsoft.com/office/officeart/2005/8/layout/radial4"/>
    <dgm:cxn modelId="{65383BF8-5B63-4686-9E9B-D9BAAD973474}" type="presParOf" srcId="{1E179EDE-DBA0-44CC-BA7F-217A48D7804D}" destId="{D93E8782-4DE0-4CF8-AB33-6A06D5001653}" srcOrd="0" destOrd="0" presId="urn:microsoft.com/office/officeart/2005/8/layout/radial4"/>
    <dgm:cxn modelId="{E409BE4B-447C-47CA-81FA-C41246DE805B}" type="presParOf" srcId="{1E179EDE-DBA0-44CC-BA7F-217A48D7804D}" destId="{44B3466B-1E96-45E3-A467-9EF90458328A}" srcOrd="1" destOrd="0" presId="urn:microsoft.com/office/officeart/2005/8/layout/radial4"/>
    <dgm:cxn modelId="{FE4B3D22-DF3B-4CFB-8F7D-D249650B42E3}" type="presParOf" srcId="{1E179EDE-DBA0-44CC-BA7F-217A48D7804D}" destId="{439C307F-7DBA-452C-89D4-978123CBDF69}" srcOrd="2" destOrd="0" presId="urn:microsoft.com/office/officeart/2005/8/layout/radial4"/>
    <dgm:cxn modelId="{6043AA8A-7B6E-4558-BEE6-F3ECFF4A6D1D}" type="presParOf" srcId="{1E179EDE-DBA0-44CC-BA7F-217A48D7804D}" destId="{7A8018DF-174B-43AE-9602-07B80A03210F}" srcOrd="3" destOrd="0" presId="urn:microsoft.com/office/officeart/2005/8/layout/radial4"/>
    <dgm:cxn modelId="{EE1D4CAB-6531-4532-8CB8-6865DDE22B8B}" type="presParOf" srcId="{1E179EDE-DBA0-44CC-BA7F-217A48D7804D}" destId="{5F1858A4-8A67-43E0-901B-2D946C3746D8}" srcOrd="4" destOrd="0" presId="urn:microsoft.com/office/officeart/2005/8/layout/radial4"/>
    <dgm:cxn modelId="{D0830B0E-3E7B-4352-A63C-C1188F8A7D04}" type="presParOf" srcId="{1E179EDE-DBA0-44CC-BA7F-217A48D7804D}" destId="{103DC4D6-07D6-4764-BCD0-E50DB47402E5}" srcOrd="5" destOrd="0" presId="urn:microsoft.com/office/officeart/2005/8/layout/radial4"/>
    <dgm:cxn modelId="{218E7334-C91A-40A2-A68C-988137F3FA25}" type="presParOf" srcId="{1E179EDE-DBA0-44CC-BA7F-217A48D7804D}" destId="{5ACDAE57-15AB-4E8F-BE60-3F136A50E704}" srcOrd="6" destOrd="0" presId="urn:microsoft.com/office/officeart/2005/8/layout/radial4"/>
    <dgm:cxn modelId="{4CCD10F0-8E22-40ED-B00E-6ECA30635904}" type="presParOf" srcId="{1E179EDE-DBA0-44CC-BA7F-217A48D7804D}" destId="{03D2D2F8-CFED-4BB7-B837-AAE687937737}" srcOrd="7" destOrd="0" presId="urn:microsoft.com/office/officeart/2005/8/layout/radial4"/>
    <dgm:cxn modelId="{B9688D3C-FED2-467C-824D-E31176475DB2}" type="presParOf" srcId="{1E179EDE-DBA0-44CC-BA7F-217A48D7804D}" destId="{5CE65E73-1D44-4E34-B8E7-2ED5DDDA34A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2AF05-3F51-4E9D-AD99-CB0F108B026F}">
      <dsp:nvSpPr>
        <dsp:cNvPr id="0" name=""/>
        <dsp:cNvSpPr/>
      </dsp:nvSpPr>
      <dsp:spPr>
        <a:xfrm>
          <a:off x="2571" y="12722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Infrastructure</a:t>
          </a:r>
          <a:endParaRPr lang="en-US" sz="1400" b="1" kern="1200" dirty="0"/>
        </a:p>
      </dsp:txBody>
      <dsp:txXfrm>
        <a:off x="2571" y="12722"/>
        <a:ext cx="2507456" cy="691200"/>
      </dsp:txXfrm>
    </dsp:sp>
    <dsp:sp modelId="{6BA65574-50C1-4A7D-8F81-EF857EE952C4}">
      <dsp:nvSpPr>
        <dsp:cNvPr id="0" name=""/>
        <dsp:cNvSpPr/>
      </dsp:nvSpPr>
      <dsp:spPr>
        <a:xfrm>
          <a:off x="2571" y="703922"/>
          <a:ext cx="2507456" cy="1980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2713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2713" algn="l"/>
            </a:tabLst>
          </a:pPr>
          <a:r>
            <a:rPr lang="en-US" sz="1400" kern="1200" dirty="0" smtClean="0"/>
            <a:t>State of Good Repair</a:t>
          </a:r>
          <a:endParaRPr lang="en-US" sz="1400" kern="1200" dirty="0"/>
        </a:p>
        <a:p>
          <a:pPr marL="112713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2713" algn="l"/>
            </a:tabLst>
          </a:pPr>
          <a:r>
            <a:rPr lang="en-US" sz="1400" kern="1200" dirty="0" smtClean="0"/>
            <a:t>Water Mitigation</a:t>
          </a:r>
          <a:endParaRPr lang="en-US" sz="1400" kern="1200" dirty="0"/>
        </a:p>
        <a:p>
          <a:pPr marL="112713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2713" algn="l"/>
            </a:tabLst>
          </a:pPr>
          <a:r>
            <a:rPr lang="en-US" sz="1400" kern="1200" dirty="0" smtClean="0"/>
            <a:t>Obsolescence</a:t>
          </a:r>
          <a:endParaRPr lang="en-US" sz="1400" kern="1200" dirty="0"/>
        </a:p>
        <a:p>
          <a:pPr marL="112713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2713" algn="l"/>
            </a:tabLst>
          </a:pPr>
          <a:r>
            <a:rPr lang="en-US" sz="1400" kern="1200" dirty="0" smtClean="0"/>
            <a:t>Operational Efficiency</a:t>
          </a:r>
          <a:endParaRPr lang="en-US" sz="1400" kern="1200" dirty="0"/>
        </a:p>
        <a:p>
          <a:pPr marL="112713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2713" algn="l"/>
            </a:tabLst>
          </a:pPr>
          <a:r>
            <a:rPr lang="en-US" sz="1400" kern="1200" dirty="0" smtClean="0"/>
            <a:t>Tunnel Structure</a:t>
          </a:r>
          <a:endParaRPr lang="en-US" sz="1400" kern="1200" dirty="0"/>
        </a:p>
        <a:p>
          <a:pPr marL="112713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2713" algn="l"/>
            </a:tabLst>
          </a:pPr>
          <a:r>
            <a:rPr lang="en-US" sz="1400" kern="1200" dirty="0" smtClean="0"/>
            <a:t>Accessibility Improvements</a:t>
          </a:r>
          <a:endParaRPr lang="en-US" sz="1400" kern="1200" dirty="0"/>
        </a:p>
      </dsp:txBody>
      <dsp:txXfrm>
        <a:off x="2571" y="703922"/>
        <a:ext cx="2507456" cy="1980517"/>
      </dsp:txXfrm>
    </dsp:sp>
    <dsp:sp modelId="{1BF61A06-C093-47B3-8A2B-0BB46441899B}">
      <dsp:nvSpPr>
        <dsp:cNvPr id="0" name=""/>
        <dsp:cNvSpPr/>
      </dsp:nvSpPr>
      <dsp:spPr>
        <a:xfrm>
          <a:off x="2861071" y="12722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Resiliency</a:t>
          </a:r>
          <a:endParaRPr lang="en-US" sz="1400" b="1" kern="1200" dirty="0"/>
        </a:p>
      </dsp:txBody>
      <dsp:txXfrm>
        <a:off x="2861071" y="12722"/>
        <a:ext cx="2507456" cy="691200"/>
      </dsp:txXfrm>
    </dsp:sp>
    <dsp:sp modelId="{F6EE9E1D-7AE1-4515-98C7-36EC84CAC296}">
      <dsp:nvSpPr>
        <dsp:cNvPr id="0" name=""/>
        <dsp:cNvSpPr/>
      </dsp:nvSpPr>
      <dsp:spPr>
        <a:xfrm>
          <a:off x="2861071" y="703922"/>
          <a:ext cx="2507456" cy="1980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Storm Surge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Catenary Removal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Equipment protection/ relocation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Monitoring and Sensing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861071" y="703922"/>
        <a:ext cx="2507456" cy="1980517"/>
      </dsp:txXfrm>
    </dsp:sp>
    <dsp:sp modelId="{EEA81F1B-58D2-41EE-B757-306B42DE0497}">
      <dsp:nvSpPr>
        <dsp:cNvPr id="0" name=""/>
        <dsp:cNvSpPr/>
      </dsp:nvSpPr>
      <dsp:spPr>
        <a:xfrm>
          <a:off x="5719571" y="12722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Capacity</a:t>
          </a:r>
          <a:endParaRPr lang="en-US" sz="1400" b="1" kern="1200" dirty="0"/>
        </a:p>
      </dsp:txBody>
      <dsp:txXfrm>
        <a:off x="5719571" y="12722"/>
        <a:ext cx="2507456" cy="691200"/>
      </dsp:txXfrm>
    </dsp:sp>
    <dsp:sp modelId="{B5672DD6-9AD8-4CB7-B198-65C9DA7E9603}">
      <dsp:nvSpPr>
        <dsp:cNvPr id="0" name=""/>
        <dsp:cNvSpPr/>
      </dsp:nvSpPr>
      <dsp:spPr>
        <a:xfrm>
          <a:off x="5719571" y="703922"/>
          <a:ext cx="2507456" cy="1980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Service Capacity Improvement Study</a:t>
          </a:r>
          <a:endParaRPr lang="en-US" sz="1400" kern="1200" dirty="0"/>
        </a:p>
      </dsp:txBody>
      <dsp:txXfrm>
        <a:off x="5719571" y="703922"/>
        <a:ext cx="2507456" cy="1980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E8782-4DE0-4CF8-AB33-6A06D5001653}">
      <dsp:nvSpPr>
        <dsp:cNvPr id="0" name=""/>
        <dsp:cNvSpPr/>
      </dsp:nvSpPr>
      <dsp:spPr>
        <a:xfrm>
          <a:off x="1474088" y="1720411"/>
          <a:ext cx="1090422" cy="109042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Future CIP Program</a:t>
          </a:r>
          <a:endParaRPr lang="en-US" sz="1200" b="1" kern="1200" dirty="0"/>
        </a:p>
      </dsp:txBody>
      <dsp:txXfrm>
        <a:off x="1633777" y="1880100"/>
        <a:ext cx="771044" cy="771044"/>
      </dsp:txXfrm>
    </dsp:sp>
    <dsp:sp modelId="{44B3466B-1E96-45E3-A467-9EF90458328A}">
      <dsp:nvSpPr>
        <dsp:cNvPr id="0" name=""/>
        <dsp:cNvSpPr/>
      </dsp:nvSpPr>
      <dsp:spPr>
        <a:xfrm rot="11700000">
          <a:off x="502393" y="1831452"/>
          <a:ext cx="952936" cy="310770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C307F-7DBA-452C-89D4-978123CBDF69}">
      <dsp:nvSpPr>
        <dsp:cNvPr id="0" name=""/>
        <dsp:cNvSpPr/>
      </dsp:nvSpPr>
      <dsp:spPr>
        <a:xfrm>
          <a:off x="678" y="1449158"/>
          <a:ext cx="1035900" cy="8287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Signal Study</a:t>
          </a:r>
          <a:endParaRPr lang="en-US" sz="900" b="1" kern="1200" dirty="0"/>
        </a:p>
      </dsp:txBody>
      <dsp:txXfrm>
        <a:off x="24950" y="1473430"/>
        <a:ext cx="987356" cy="780176"/>
      </dsp:txXfrm>
    </dsp:sp>
    <dsp:sp modelId="{7A8018DF-174B-43AE-9602-07B80A03210F}">
      <dsp:nvSpPr>
        <dsp:cNvPr id="0" name=""/>
        <dsp:cNvSpPr/>
      </dsp:nvSpPr>
      <dsp:spPr>
        <a:xfrm rot="14700000">
          <a:off x="1087612" y="1134016"/>
          <a:ext cx="952936" cy="310770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858A4-8A67-43E0-901B-2D946C3746D8}">
      <dsp:nvSpPr>
        <dsp:cNvPr id="0" name=""/>
        <dsp:cNvSpPr/>
      </dsp:nvSpPr>
      <dsp:spPr>
        <a:xfrm>
          <a:off x="844765" y="443214"/>
          <a:ext cx="1035900" cy="82872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Infrastructure Assessment</a:t>
          </a:r>
          <a:endParaRPr lang="en-US" sz="900" b="1" kern="1200" dirty="0"/>
        </a:p>
      </dsp:txBody>
      <dsp:txXfrm>
        <a:off x="869037" y="467486"/>
        <a:ext cx="987356" cy="780176"/>
      </dsp:txXfrm>
    </dsp:sp>
    <dsp:sp modelId="{103DC4D6-07D6-4764-BCD0-E50DB47402E5}">
      <dsp:nvSpPr>
        <dsp:cNvPr id="0" name=""/>
        <dsp:cNvSpPr/>
      </dsp:nvSpPr>
      <dsp:spPr>
        <a:xfrm rot="17700000">
          <a:off x="1998051" y="1134016"/>
          <a:ext cx="952936" cy="310770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DAE57-15AB-4E8F-BE60-3F136A50E704}">
      <dsp:nvSpPr>
        <dsp:cNvPr id="0" name=""/>
        <dsp:cNvSpPr/>
      </dsp:nvSpPr>
      <dsp:spPr>
        <a:xfrm>
          <a:off x="2157933" y="443214"/>
          <a:ext cx="1035900" cy="82872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Environmental Study</a:t>
          </a:r>
          <a:endParaRPr lang="en-US" sz="900" b="1" kern="1200" dirty="0"/>
        </a:p>
      </dsp:txBody>
      <dsp:txXfrm>
        <a:off x="2182205" y="467486"/>
        <a:ext cx="987356" cy="780176"/>
      </dsp:txXfrm>
    </dsp:sp>
    <dsp:sp modelId="{03D2D2F8-CFED-4BB7-B837-AAE687937737}">
      <dsp:nvSpPr>
        <dsp:cNvPr id="0" name=""/>
        <dsp:cNvSpPr/>
      </dsp:nvSpPr>
      <dsp:spPr>
        <a:xfrm rot="20700000">
          <a:off x="2583270" y="1831452"/>
          <a:ext cx="952936" cy="310770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65E73-1D44-4E34-B8E7-2ED5DDDA34A0}">
      <dsp:nvSpPr>
        <dsp:cNvPr id="0" name=""/>
        <dsp:cNvSpPr/>
      </dsp:nvSpPr>
      <dsp:spPr>
        <a:xfrm>
          <a:off x="3002020" y="1449158"/>
          <a:ext cx="1035900" cy="828720"/>
        </a:xfrm>
        <a:prstGeom prst="roundRect">
          <a:avLst>
            <a:gd name="adj" fmla="val 10000"/>
          </a:avLst>
        </a:prstGeom>
        <a:solidFill>
          <a:srgbClr val="F79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Future Needs</a:t>
          </a:r>
          <a:endParaRPr lang="en-US" sz="900" b="1" kern="1200" dirty="0"/>
        </a:p>
      </dsp:txBody>
      <dsp:txXfrm>
        <a:off x="3026292" y="1473430"/>
        <a:ext cx="987356" cy="78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29007B-0C97-40A3-B1FE-8FFC2C8BC528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3F17E4D-A902-4502-A980-7B7CE48AEC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09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5073" tIns="47535" rIns="95073" bIns="475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5073" tIns="47535" rIns="95073" bIns="475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821493-4755-406B-AC69-8566CE3F3305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3" tIns="47535" rIns="95073" bIns="475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5073" tIns="47535" rIns="95073" bIns="4753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5073" tIns="47535" rIns="95073" bIns="475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5073" tIns="47535" rIns="95073" bIns="475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3248FAA-A8DB-4FC8-BD34-0126A01E48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78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0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2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5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2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7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938837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6BE9B3-4952-4F53-A69D-D4B5A3345F27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8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219200" y="4594225"/>
            <a:ext cx="586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lang="en-US" b="1" u="sng" dirty="0"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9147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DA886702-F60D-4E86-BB8D-26156F386A82}" type="datetime1">
              <a:rPr lang="en-US"/>
              <a:pPr>
                <a:defRPr/>
              </a:pPr>
              <a:t>9/28/2018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3D87-C339-44BF-93D1-4A6A6F319843}" type="datetime1">
              <a:rPr lang="en-US"/>
              <a:pPr>
                <a:defRPr/>
              </a:pPr>
              <a:t>9/28/2018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8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4E2F-447B-4D61-806F-33624F188C0A}" type="datetime1">
              <a:rPr lang="en-US"/>
              <a:pPr>
                <a:defRPr/>
              </a:pPr>
              <a:t>9/28/2018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045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43013"/>
            <a:ext cx="4284663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243013"/>
            <a:ext cx="4284663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B940-0B1C-4290-B0C1-A268B1FED725}" type="datetime1">
              <a:rPr lang="en-US"/>
              <a:pPr>
                <a:defRPr/>
              </a:pPr>
              <a:t>9/28/2018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9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91E0-A340-4306-AE7C-2641141E9864}" type="datetime1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Draft for Discussion &amp; Policy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4D07F1-B352-4C49-AF6A-931F252245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4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2C4E5F0-906C-4A5D-9DE5-9D82D003C395}" type="slidenum">
              <a:rPr lang="en-US" altLang="en-US" sz="1000"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CB88B1-008B-473A-A869-664A7AE1A3F5}" type="datetime1">
              <a:rPr lang="en-US"/>
              <a:pPr>
                <a:defRPr/>
              </a:pPr>
              <a:t>9/28/2018</a:t>
            </a:fld>
            <a:endParaRPr lang="en-US" dirty="0"/>
          </a:p>
        </p:txBody>
      </p:sp>
      <p:pic>
        <p:nvPicPr>
          <p:cNvPr id="1032" name="Picture 2" descr="File:MBT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0" r:id="rId3"/>
    <p:sldLayoutId id="2147483701" r:id="rId4"/>
    <p:sldLayoutId id="2147483704" r:id="rId5"/>
    <p:sldLayoutId id="2147483707" r:id="rId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685800" y="3886200"/>
            <a:ext cx="7751763" cy="1208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 smtClean="0"/>
              <a:t>Blue Line Program</a:t>
            </a:r>
            <a:endParaRPr lang="en-US" altLang="en-US" sz="2400" i="1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066800" y="5562600"/>
            <a:ext cx="7010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 smtClean="0"/>
              <a:t>October 1, </a:t>
            </a:r>
            <a:r>
              <a:rPr lang="en-US" altLang="en-US" sz="1800" dirty="0"/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514436"/>
            <a:ext cx="3201846" cy="2657764"/>
          </a:xfrm>
          <a:prstGeom prst="rect">
            <a:avLst/>
          </a:prstGeom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Overview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 marL="0" indent="-347663">
              <a:spcBef>
                <a:spcPts val="600"/>
              </a:spcBef>
            </a:pPr>
            <a:r>
              <a:rPr lang="en-US" sz="2000" dirty="0">
                <a:cs typeface="Arial" panose="020B0604020202020204" pitchFamily="34" charset="0"/>
              </a:rPr>
              <a:t>Heavy Rail Service since </a:t>
            </a:r>
            <a:r>
              <a:rPr lang="en-US" sz="2000" dirty="0" smtClean="0">
                <a:cs typeface="Arial" panose="020B0604020202020204" pitchFamily="34" charset="0"/>
              </a:rPr>
              <a:t>1924</a:t>
            </a:r>
          </a:p>
          <a:p>
            <a:pPr marL="0" indent="-347663">
              <a:spcBef>
                <a:spcPts val="600"/>
              </a:spcBef>
            </a:pPr>
            <a:r>
              <a:rPr lang="en-US" sz="2000" dirty="0">
                <a:cs typeface="Arial" panose="020B0604020202020204" pitchFamily="34" charset="0"/>
              </a:rPr>
              <a:t>Tunnel Infrastructure from 1904</a:t>
            </a:r>
          </a:p>
          <a:p>
            <a:pPr marL="0" indent="-347663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Bowdoin to Wonderland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Under Boston harbor</a:t>
            </a:r>
          </a:p>
          <a:p>
            <a:pPr marL="0" indent="-347663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69,500 Daily Ridership</a:t>
            </a:r>
          </a:p>
          <a:p>
            <a:pPr marL="0" indent="-347663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~ 6 miles long</a:t>
            </a:r>
          </a:p>
          <a:p>
            <a:pPr marL="0" indent="-347663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Mixed power infrastructure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Third rail and overhead Catenary</a:t>
            </a:r>
          </a:p>
          <a:p>
            <a:pPr marL="0" indent="-347663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Vehicles 15 years old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72 Vehicles during peak service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Vehicle procurement in 10+ years</a:t>
            </a:r>
          </a:p>
          <a:p>
            <a:pPr marL="0" indent="-347663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Only rail transit line with Logan Airport Access</a:t>
            </a:r>
          </a:p>
          <a:p>
            <a:pPr marL="0" indent="-347663">
              <a:spcBef>
                <a:spcPts val="600"/>
              </a:spcBef>
            </a:pPr>
            <a:endParaRPr lang="en-US" sz="16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6548"/>
          <a:stretch/>
        </p:blipFill>
        <p:spPr>
          <a:xfrm>
            <a:off x="5334000" y="1371600"/>
            <a:ext cx="3429000" cy="21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Previous Blue Line Program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398" t="29310" r="3519" b="31999"/>
          <a:stretch/>
        </p:blipFill>
        <p:spPr>
          <a:xfrm>
            <a:off x="5791200" y="2362200"/>
            <a:ext cx="3048000" cy="25146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341437"/>
            <a:ext cx="8458200" cy="3535363"/>
          </a:xfrm>
        </p:spPr>
        <p:txBody>
          <a:bodyPr/>
          <a:lstStyle/>
          <a:p>
            <a:pPr marL="0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Executed between 1993 and 2016</a:t>
            </a:r>
          </a:p>
          <a:p>
            <a:pPr marL="0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Maintenance Facility: New Car House at Orient Heights and Rebuild Yard</a:t>
            </a:r>
          </a:p>
          <a:p>
            <a:pPr marL="0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Fleet: Increased train set from 4 cars to 6 cars</a:t>
            </a:r>
          </a:p>
          <a:p>
            <a:pPr marL="685800" lvl="2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94 </a:t>
            </a:r>
            <a:r>
              <a:rPr lang="en-US" sz="1400" dirty="0" err="1" smtClean="0">
                <a:cs typeface="Arial" panose="020B0604020202020204" pitchFamily="34" charset="0"/>
              </a:rPr>
              <a:t>Seimens</a:t>
            </a:r>
            <a:r>
              <a:rPr lang="en-US" sz="1400" dirty="0" smtClean="0">
                <a:cs typeface="Arial" panose="020B0604020202020204" pitchFamily="34" charset="0"/>
              </a:rPr>
              <a:t> Dual Powered (3</a:t>
            </a:r>
            <a:r>
              <a:rPr lang="en-US" sz="1400" baseline="30000" dirty="0" smtClean="0">
                <a:cs typeface="Arial" panose="020B0604020202020204" pitchFamily="34" charset="0"/>
              </a:rPr>
              <a:t>rd</a:t>
            </a:r>
            <a:r>
              <a:rPr lang="en-US" sz="1400" dirty="0" smtClean="0">
                <a:cs typeface="Arial" panose="020B0604020202020204" pitchFamily="34" charset="0"/>
              </a:rPr>
              <a:t> Rail and Overhead Catenary)</a:t>
            </a:r>
          </a:p>
          <a:p>
            <a:pPr marL="685800" lvl="2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Introduced from 2007 through 2009</a:t>
            </a:r>
          </a:p>
          <a:p>
            <a:pPr marL="0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Infrastructure:</a:t>
            </a:r>
          </a:p>
          <a:p>
            <a:pPr marL="685800" lvl="2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System-wide power upgrades to 3</a:t>
            </a:r>
            <a:r>
              <a:rPr lang="en-US" sz="1400" baseline="30000" dirty="0" smtClean="0">
                <a:cs typeface="Arial" panose="020B0604020202020204" pitchFamily="34" charset="0"/>
              </a:rPr>
              <a:t>rd</a:t>
            </a:r>
            <a:r>
              <a:rPr lang="en-US" sz="1400" dirty="0" smtClean="0">
                <a:cs typeface="Arial" panose="020B0604020202020204" pitchFamily="34" charset="0"/>
              </a:rPr>
              <a:t> Rail and Catenary System</a:t>
            </a:r>
          </a:p>
          <a:p>
            <a:pPr marL="685800" lvl="2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2.5 Mile Track Upgrades</a:t>
            </a:r>
          </a:p>
          <a:p>
            <a:pPr marL="0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Stations: Upgraded and Lengthened 11 station platforms</a:t>
            </a:r>
          </a:p>
          <a:p>
            <a:pPr marL="685800" lvl="2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Reconstructed Orient Heights Station</a:t>
            </a:r>
          </a:p>
          <a:p>
            <a:pPr marL="685800" lvl="2" indent="-347663">
              <a:spcBef>
                <a:spcPts val="6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Reconstructed Government Center</a:t>
            </a:r>
          </a:p>
        </p:txBody>
      </p:sp>
    </p:spTree>
    <p:extLst>
      <p:ext uri="{BB962C8B-B14F-4D97-AF65-F5344CB8AC3E}">
        <p14:creationId xmlns:p14="http://schemas.microsoft.com/office/powerpoint/2010/main" val="40384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Focus Areas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72398"/>
              </p:ext>
            </p:extLst>
          </p:nvPr>
        </p:nvGraphicFramePr>
        <p:xfrm>
          <a:off x="457200" y="3429000"/>
          <a:ext cx="8229600" cy="269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1"/>
            <a:ext cx="8458200" cy="1905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kern="0" dirty="0" smtClean="0">
                <a:cs typeface="Arial" panose="020B0604020202020204" pitchFamily="34" charset="0"/>
              </a:rPr>
              <a:t>Problem Statement: Drive service reliability and improvement through infrastructure investment</a:t>
            </a:r>
          </a:p>
          <a:p>
            <a:pPr>
              <a:spcBef>
                <a:spcPts val="600"/>
              </a:spcBef>
            </a:pPr>
            <a:r>
              <a:rPr lang="en-US" sz="1600" b="0" kern="0" dirty="0" smtClean="0">
                <a:cs typeface="Arial" panose="020B0604020202020204" pitchFamily="34" charset="0"/>
              </a:rPr>
              <a:t>Service delays due to trip-stop (signal) reliability</a:t>
            </a:r>
          </a:p>
          <a:p>
            <a:pPr>
              <a:spcBef>
                <a:spcPts val="600"/>
              </a:spcBef>
            </a:pPr>
            <a:r>
              <a:rPr lang="en-US" sz="1600" b="0" kern="0" dirty="0" smtClean="0">
                <a:cs typeface="Arial" panose="020B0604020202020204" pitchFamily="34" charset="0"/>
              </a:rPr>
              <a:t>Reduced speed zone due to track condition in constrained corridor</a:t>
            </a:r>
          </a:p>
          <a:p>
            <a:pPr>
              <a:spcBef>
                <a:spcPts val="600"/>
              </a:spcBef>
            </a:pPr>
            <a:r>
              <a:rPr lang="en-US" sz="1600" b="0" kern="0" dirty="0" smtClean="0">
                <a:cs typeface="Arial" panose="020B0604020202020204" pitchFamily="34" charset="0"/>
              </a:rPr>
              <a:t>Susceptible to storm surge flooding</a:t>
            </a:r>
          </a:p>
          <a:p>
            <a:pPr>
              <a:spcBef>
                <a:spcPts val="600"/>
              </a:spcBef>
            </a:pPr>
            <a:r>
              <a:rPr lang="en-US" sz="1600" b="0" kern="0" dirty="0" smtClean="0">
                <a:cs typeface="Arial" panose="020B0604020202020204" pitchFamily="34" charset="0"/>
              </a:rPr>
              <a:t>Upgrade infrastructure with event recovery considered</a:t>
            </a:r>
          </a:p>
          <a:p>
            <a:endParaRPr lang="en-US" sz="1600" b="0" kern="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0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Example Blue Line Issues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66" y="1500490"/>
            <a:ext cx="2157733" cy="1624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03248"/>
            <a:ext cx="2169651" cy="1627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1" y="3118492"/>
            <a:ext cx="21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+mj-lt"/>
              </a:defRPr>
            </a:lvl1pPr>
          </a:lstStyle>
          <a:p>
            <a:r>
              <a:rPr lang="en-US" i="1" dirty="0" smtClean="0"/>
              <a:t>Leakage and corrosion at Maverick Platform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14457" y="3127889"/>
            <a:ext cx="215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Standing puddle of water at Maverick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599" y="3192866"/>
            <a:ext cx="215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Corroded cables due to water at Maverick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509888"/>
            <a:ext cx="2157732" cy="1605095"/>
          </a:xfrm>
          <a:prstGeom prst="rect">
            <a:avLst/>
          </a:prstGeom>
        </p:spPr>
      </p:pic>
      <p:pic>
        <p:nvPicPr>
          <p:cNvPr id="1026" name="Picture 2" descr="Image result for mbta blue line airpo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 bwMode="auto">
          <a:xfrm>
            <a:off x="5029200" y="3718445"/>
            <a:ext cx="3657599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00600" y="4495800"/>
            <a:ext cx="1608078" cy="14478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00600" y="4177216"/>
            <a:ext cx="1371600" cy="31858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74943" y="4186535"/>
            <a:ext cx="173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3</a:t>
            </a:r>
            <a:r>
              <a:rPr lang="en-US" sz="1200" i="1" baseline="30000" dirty="0" smtClean="0">
                <a:latin typeface="+mj-lt"/>
              </a:rPr>
              <a:t>rd</a:t>
            </a:r>
            <a:r>
              <a:rPr lang="en-US" sz="1200" i="1" dirty="0" smtClean="0">
                <a:latin typeface="+mj-lt"/>
              </a:rPr>
              <a:t> Rail + Overhead Catenary Power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867907"/>
            <a:ext cx="2514600" cy="21532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7007" y="6012338"/>
            <a:ext cx="2820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Flooding at Aquarium Station</a:t>
            </a:r>
          </a:p>
        </p:txBody>
      </p:sp>
    </p:spTree>
    <p:extLst>
      <p:ext uri="{BB962C8B-B14F-4D97-AF65-F5344CB8AC3E}">
        <p14:creationId xmlns:p14="http://schemas.microsoft.com/office/powerpoint/2010/main" val="12202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Infrastructure Improvements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65237"/>
            <a:ext cx="8686800" cy="5287963"/>
          </a:xfrm>
        </p:spPr>
        <p:txBody>
          <a:bodyPr/>
          <a:lstStyle/>
          <a:p>
            <a:pPr marL="0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Currently executing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Maverick to Aquarium Track and Tie replacement (most Critical only)</a:t>
            </a:r>
          </a:p>
          <a:p>
            <a:pPr marL="1371600" lvl="4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3000 ft. of rail to remove worn and jointed rails plus tie work – Results will improve travel time by 2  minutes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Platform Inspections – 100% complete </a:t>
            </a:r>
          </a:p>
          <a:p>
            <a:pPr marL="1033463" lvl="3" indent="-347663">
              <a:spcBef>
                <a:spcPts val="0"/>
              </a:spcBef>
            </a:pPr>
            <a:endParaRPr lang="en-US" sz="1300" dirty="0" smtClean="0">
              <a:cs typeface="Arial" panose="020B0604020202020204" pitchFamily="34" charset="0"/>
            </a:endParaRPr>
          </a:p>
          <a:p>
            <a:pPr marL="0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Planned efforts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>
                <a:cs typeface="Arial" panose="020B0604020202020204" pitchFamily="34" charset="0"/>
              </a:rPr>
              <a:t>Blue Line Signal Study </a:t>
            </a:r>
          </a:p>
          <a:p>
            <a:pPr marL="1371600" lvl="4" indent="-347663">
              <a:spcBef>
                <a:spcPts val="0"/>
              </a:spcBef>
            </a:pPr>
            <a:r>
              <a:rPr lang="en-US" sz="1300" dirty="0">
                <a:cs typeface="Calibri" panose="020F0502020204030204" pitchFamily="34" charset="0"/>
              </a:rPr>
              <a:t>Mechanical Trip Stop replacement</a:t>
            </a:r>
          </a:p>
          <a:p>
            <a:pPr marL="1371600" lvl="4" indent="-347663">
              <a:spcBef>
                <a:spcPts val="0"/>
              </a:spcBef>
            </a:pPr>
            <a:r>
              <a:rPr lang="en-US" sz="1300" dirty="0" smtClean="0">
                <a:cs typeface="Calibri" panose="020F0502020204030204" pitchFamily="34" charset="0"/>
              </a:rPr>
              <a:t>Electronics obsolescence </a:t>
            </a:r>
            <a:endParaRPr lang="en-US" sz="1300" dirty="0">
              <a:cs typeface="Calibri" panose="020F0502020204030204" pitchFamily="34" charset="0"/>
            </a:endParaRPr>
          </a:p>
          <a:p>
            <a:pPr marL="1371600" lvl="4" indent="-347663">
              <a:spcBef>
                <a:spcPts val="0"/>
              </a:spcBef>
            </a:pPr>
            <a:r>
              <a:rPr lang="en-US" sz="1300" dirty="0">
                <a:cs typeface="Calibri" panose="020F0502020204030204" pitchFamily="34" charset="0"/>
              </a:rPr>
              <a:t>Maneuverability improvements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>
                <a:cs typeface="Arial" panose="020B0604020202020204" pitchFamily="34" charset="0"/>
              </a:rPr>
              <a:t>Long Wharf Vent Shaft and Egress Rebuild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>
                <a:cs typeface="Arial" panose="020B0604020202020204" pitchFamily="34" charset="0"/>
              </a:rPr>
              <a:t>Maverick to Aquarium Infrastructure </a:t>
            </a:r>
            <a:r>
              <a:rPr lang="en-US" sz="1300" dirty="0" smtClean="0">
                <a:cs typeface="Arial" panose="020B0604020202020204" pitchFamily="34" charset="0"/>
              </a:rPr>
              <a:t>Assessment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Elevator Program - Wood Island and </a:t>
            </a:r>
            <a:r>
              <a:rPr lang="en-US" sz="1300" dirty="0" err="1" smtClean="0">
                <a:cs typeface="Arial" panose="020B0604020202020204" pitchFamily="34" charset="0"/>
              </a:rPr>
              <a:t>Beachmont</a:t>
            </a:r>
            <a:endParaRPr lang="en-US" sz="1300" dirty="0" smtClean="0">
              <a:cs typeface="Arial" panose="020B0604020202020204" pitchFamily="34" charset="0"/>
            </a:endParaRPr>
          </a:p>
          <a:p>
            <a:pPr marL="1033463" lvl="3" indent="-347663">
              <a:spcBef>
                <a:spcPts val="0"/>
              </a:spcBef>
            </a:pPr>
            <a:endParaRPr lang="en-US" sz="1300" dirty="0" smtClean="0">
              <a:cs typeface="Arial" panose="020B0604020202020204" pitchFamily="34" charset="0"/>
            </a:endParaRPr>
          </a:p>
          <a:p>
            <a:pPr marL="0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Future program elements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Capacity Improvement Study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Suffolk Downs Facility Rehabilitation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Power </a:t>
            </a:r>
          </a:p>
          <a:p>
            <a:pPr marL="1371600" lvl="4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Infrastructure </a:t>
            </a:r>
            <a:r>
              <a:rPr lang="en-US" sz="1300" dirty="0" smtClean="0">
                <a:cs typeface="Arial" panose="020B0604020202020204" pitchFamily="34" charset="0"/>
              </a:rPr>
              <a:t>Upgrades</a:t>
            </a:r>
          </a:p>
          <a:p>
            <a:pPr marL="1371600" lvl="4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Traction Power Conversion to all 3</a:t>
            </a:r>
            <a:r>
              <a:rPr lang="en-US" sz="1300" baseline="30000" dirty="0" smtClean="0">
                <a:cs typeface="Arial" panose="020B0604020202020204" pitchFamily="34" charset="0"/>
              </a:rPr>
              <a:t>rd</a:t>
            </a:r>
            <a:r>
              <a:rPr lang="en-US" sz="1300" dirty="0" smtClean="0">
                <a:cs typeface="Arial" panose="020B0604020202020204" pitchFamily="34" charset="0"/>
              </a:rPr>
              <a:t> Rail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Signal Upgrade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Tunnel Repairs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Parking facilities</a:t>
            </a:r>
          </a:p>
          <a:p>
            <a:pPr marL="1033463" lvl="3" indent="-347663">
              <a:spcBef>
                <a:spcPts val="0"/>
              </a:spcBef>
            </a:pPr>
            <a:r>
              <a:rPr lang="en-US" sz="1300" dirty="0" smtClean="0">
                <a:cs typeface="Arial" panose="020B0604020202020204" pitchFamily="34" charset="0"/>
              </a:rPr>
              <a:t>Ongoing Track Work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9407" y="4906188"/>
            <a:ext cx="349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+mj-lt"/>
              </a:defRPr>
            </a:lvl1pPr>
          </a:lstStyle>
          <a:p>
            <a:r>
              <a:rPr lang="en-US" i="1" dirty="0" smtClean="0"/>
              <a:t>Mechanical Trip Stop in the “stop” position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139" y="2971800"/>
            <a:ext cx="3673369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Resiliency Improvements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/>
          <a:lstStyle/>
          <a:p>
            <a:pPr marL="0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Underway By Environmental Department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Aquarium Station to Maverick Portal Flood Resiliency Study</a:t>
            </a:r>
          </a:p>
          <a:p>
            <a:pPr marL="1371600" lvl="4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Assessing/mapping all of the entry points for water (on going as well as for extreme storms) </a:t>
            </a:r>
          </a:p>
          <a:p>
            <a:pPr marL="1828800" lvl="5" indent="-347663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Aquarium Station Headhouse (affecting elevator &amp; escalator)</a:t>
            </a:r>
          </a:p>
          <a:p>
            <a:pPr marL="1828800" lvl="5" indent="-347663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Long Wharf vent shafts &amp; emergency egress structure</a:t>
            </a:r>
          </a:p>
          <a:p>
            <a:pPr marL="1828800" lvl="5" indent="-347663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Groundwater infiltration in tunnels</a:t>
            </a:r>
          </a:p>
          <a:p>
            <a:pPr marL="1828800" lvl="5" indent="-347663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Infiltration at areas above the walls</a:t>
            </a:r>
          </a:p>
          <a:p>
            <a:pPr marL="1828800" lvl="5" indent="-347663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Also assessing pumps, piping and other conduits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Orient Heights Maintenance Facility Resiliency Study</a:t>
            </a:r>
          </a:p>
          <a:p>
            <a:pPr marL="1371600" lvl="4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Identifying areas of facility that may flood during extreme storms over the next 25 years</a:t>
            </a:r>
          </a:p>
          <a:p>
            <a:pPr marL="1371600" lvl="4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Inventorying those critical assets that should be raised/elevated to protect against flooding (</a:t>
            </a:r>
            <a:r>
              <a:rPr lang="en-US" sz="1600" i="1" dirty="0" smtClean="0">
                <a:cs typeface="Arial" panose="020B0604020202020204" pitchFamily="34" charset="0"/>
              </a:rPr>
              <a:t>e.g</a:t>
            </a:r>
            <a:r>
              <a:rPr lang="en-US" sz="1600" dirty="0" smtClean="0">
                <a:cs typeface="Arial" panose="020B0604020202020204" pitchFamily="34" charset="0"/>
              </a:rPr>
              <a:t>., transformers, electrical equipment, power feeds, </a:t>
            </a:r>
            <a:r>
              <a:rPr lang="en-US" sz="1600" i="1" dirty="0" smtClean="0">
                <a:cs typeface="Arial" panose="020B0604020202020204" pitchFamily="34" charset="0"/>
              </a:rPr>
              <a:t>etc</a:t>
            </a:r>
            <a:r>
              <a:rPr lang="en-US" sz="1600" dirty="0" smtClean="0">
                <a:cs typeface="Arial" panose="020B0604020202020204" pitchFamily="34" charset="0"/>
              </a:rPr>
              <a:t>.)</a:t>
            </a:r>
          </a:p>
          <a:p>
            <a:pPr marL="1371600" lvl="4" indent="-347663">
              <a:spcBef>
                <a:spcPts val="600"/>
              </a:spcBef>
            </a:pPr>
            <a:r>
              <a:rPr lang="en-US" sz="1600" dirty="0" smtClean="0">
                <a:cs typeface="Arial" panose="020B0604020202020204" pitchFamily="34" charset="0"/>
              </a:rPr>
              <a:t>Identify areas where vehicles can be relocated to during extreme storms </a:t>
            </a:r>
          </a:p>
          <a:p>
            <a:pPr marL="347663" lvl="1" indent="-347663">
              <a:spcBef>
                <a:spcPts val="600"/>
              </a:spcBef>
            </a:pPr>
            <a:endParaRPr lang="en-US" sz="16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Resiliency Improvements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/>
          <a:lstStyle/>
          <a:p>
            <a:pPr marL="0" indent="-347663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Future </a:t>
            </a:r>
            <a:r>
              <a:rPr lang="en-US" sz="2000" dirty="0">
                <a:cs typeface="Arial" panose="020B0604020202020204" pitchFamily="34" charset="0"/>
              </a:rPr>
              <a:t>Needs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Complete analysis is needed to determine best approach for mitigation</a:t>
            </a:r>
          </a:p>
          <a:p>
            <a:pPr marL="1371600" lvl="4" indent="-347663"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Orient Heights to Beachmont Flooding issues</a:t>
            </a:r>
          </a:p>
          <a:p>
            <a:pPr marL="1371600" lvl="4" indent="-347663"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Critical equipment assessment -&gt; </a:t>
            </a:r>
            <a:r>
              <a:rPr lang="en-US" sz="1600" dirty="0" smtClean="0">
                <a:cs typeface="Arial" panose="020B0604020202020204" pitchFamily="34" charset="0"/>
              </a:rPr>
              <a:t>relocation, elevation or protection</a:t>
            </a:r>
            <a:endParaRPr lang="en-US" sz="1600" dirty="0">
              <a:cs typeface="Arial" panose="020B0604020202020204" pitchFamily="34" charset="0"/>
            </a:endParaRPr>
          </a:p>
          <a:p>
            <a:pPr marL="1371600" lvl="4" indent="-347663"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Investment in remote monitoring and sensing systems</a:t>
            </a:r>
          </a:p>
          <a:p>
            <a:pPr marL="1033463" lvl="3" indent="-347663"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Replace catenary with third </a:t>
            </a:r>
            <a:r>
              <a:rPr lang="en-US" sz="1600" dirty="0" smtClean="0">
                <a:cs typeface="Arial" panose="020B0604020202020204" pitchFamily="34" charset="0"/>
              </a:rPr>
              <a:t>rail to prevent extreme wind damage</a:t>
            </a:r>
            <a:endParaRPr lang="en-US" sz="1600" dirty="0">
              <a:cs typeface="Arial" panose="020B0604020202020204" pitchFamily="34" charset="0"/>
            </a:endParaRPr>
          </a:p>
          <a:p>
            <a:pPr marL="1033463" lvl="3" indent="-347663"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Relocate critical equipment (power, </a:t>
            </a:r>
            <a:r>
              <a:rPr lang="en-US" sz="1600" dirty="0" smtClean="0">
                <a:cs typeface="Arial" panose="020B0604020202020204" pitchFamily="34" charset="0"/>
              </a:rPr>
              <a:t>signals, etc.) </a:t>
            </a:r>
            <a:r>
              <a:rPr lang="en-US" sz="1600" dirty="0">
                <a:cs typeface="Arial" panose="020B0604020202020204" pitchFamily="34" charset="0"/>
              </a:rPr>
              <a:t>out of </a:t>
            </a:r>
            <a:r>
              <a:rPr lang="en-US" sz="1600" dirty="0" smtClean="0">
                <a:cs typeface="Arial" panose="020B0604020202020204" pitchFamily="34" charset="0"/>
              </a:rPr>
              <a:t>areas that are expected to experience increased flooding</a:t>
            </a:r>
            <a:endParaRPr lang="en-US" sz="1600" dirty="0">
              <a:cs typeface="Arial" panose="020B0604020202020204" pitchFamily="34" charset="0"/>
            </a:endParaRPr>
          </a:p>
          <a:p>
            <a:pPr marL="347663" lvl="1" indent="-347663">
              <a:spcBef>
                <a:spcPts val="600"/>
              </a:spcBef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457200" y="1020762"/>
            <a:ext cx="7315200" cy="350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Next Steps</a:t>
            </a:r>
            <a:endParaRPr lang="en-US" b="1" dirty="0">
              <a:solidFill>
                <a:srgbClr val="00269E"/>
              </a:solidFill>
              <a:latin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marL="287338" indent="-287338">
              <a:spcBef>
                <a:spcPts val="600"/>
              </a:spcBef>
            </a:pPr>
            <a:r>
              <a:rPr lang="en-US" sz="1600" b="0" dirty="0" smtClean="0">
                <a:cs typeface="Arial" panose="020B0604020202020204" pitchFamily="34" charset="0"/>
              </a:rPr>
              <a:t>Signal Technology Study: Procurement underway</a:t>
            </a:r>
          </a:p>
          <a:p>
            <a:pPr marL="287338" indent="-287338">
              <a:spcBef>
                <a:spcPts val="600"/>
              </a:spcBef>
            </a:pPr>
            <a:r>
              <a:rPr lang="en-US" sz="1600" b="0" dirty="0" smtClean="0">
                <a:cs typeface="Arial" panose="020B0604020202020204" pitchFamily="34" charset="0"/>
              </a:rPr>
              <a:t>Capacity Improvement Study: Scope </a:t>
            </a:r>
            <a:r>
              <a:rPr lang="en-US" sz="1600" b="0" dirty="0">
                <a:cs typeface="Arial" panose="020B0604020202020204" pitchFamily="34" charset="0"/>
              </a:rPr>
              <a:t>U</a:t>
            </a:r>
            <a:r>
              <a:rPr lang="en-US" sz="1600" b="0" dirty="0" smtClean="0">
                <a:cs typeface="Arial" panose="020B0604020202020204" pitchFamily="34" charset="0"/>
              </a:rPr>
              <a:t>nder Development</a:t>
            </a:r>
          </a:p>
          <a:p>
            <a:pPr marL="287338" indent="-287338">
              <a:spcBef>
                <a:spcPts val="600"/>
              </a:spcBef>
              <a:tabLst>
                <a:tab pos="344488" algn="l"/>
              </a:tabLst>
            </a:pPr>
            <a:r>
              <a:rPr lang="en-US" sz="1600" b="0" dirty="0" smtClean="0">
                <a:cs typeface="Arial" panose="020B0604020202020204" pitchFamily="34" charset="0"/>
              </a:rPr>
              <a:t>Procure Designer for Maverick to Aquarium Infrastructure (Track, Signals, Power, Tunnel, Drainage, etc.): In CIP</a:t>
            </a:r>
          </a:p>
          <a:p>
            <a:pPr marL="287338" indent="-287338">
              <a:spcBef>
                <a:spcPts val="600"/>
              </a:spcBef>
              <a:tabLst>
                <a:tab pos="344488" algn="l"/>
              </a:tabLst>
            </a:pPr>
            <a:r>
              <a:rPr lang="en-US" sz="1600" b="0" dirty="0" smtClean="0">
                <a:cs typeface="Arial" panose="020B0604020202020204" pitchFamily="34" charset="0"/>
              </a:rPr>
              <a:t>Complete Environmental Flood Resiliency Study: Study Underway</a:t>
            </a:r>
          </a:p>
          <a:p>
            <a:pPr marL="287338" indent="-287338">
              <a:spcBef>
                <a:spcPts val="600"/>
              </a:spcBef>
              <a:tabLst>
                <a:tab pos="344488" algn="l"/>
              </a:tabLst>
            </a:pPr>
            <a:r>
              <a:rPr lang="en-US" sz="1600" b="0" dirty="0" smtClean="0">
                <a:cs typeface="Arial" panose="020B0604020202020204" pitchFamily="34" charset="0"/>
              </a:rPr>
              <a:t>Develop program funding needs</a:t>
            </a:r>
          </a:p>
          <a:p>
            <a:pPr marL="287338" indent="-287338">
              <a:spcBef>
                <a:spcPts val="600"/>
              </a:spcBef>
              <a:tabLst>
                <a:tab pos="344488" algn="l"/>
              </a:tabLst>
            </a:pPr>
            <a:endParaRPr lang="en-US" sz="1600" b="0" dirty="0" smtClean="0"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8AB8BEA-972D-4860-9566-F3775263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7162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 smtClean="0">
                <a:solidFill>
                  <a:srgbClr val="00269E"/>
                </a:solidFill>
                <a:latin typeface="Arial" panose="020B0604020202020204" pitchFamily="34" charset="0"/>
              </a:rPr>
              <a:t>Blue Line Program</a:t>
            </a:r>
            <a:endParaRPr lang="en-US" altLang="en-US" sz="1100" b="1" dirty="0">
              <a:solidFill>
                <a:srgbClr val="00269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7848365"/>
              </p:ext>
            </p:extLst>
          </p:nvPr>
        </p:nvGraphicFramePr>
        <p:xfrm>
          <a:off x="4876800" y="3299152"/>
          <a:ext cx="4038600" cy="325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94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EA24755921242B6930DE14963EEA1" ma:contentTypeVersion="2" ma:contentTypeDescription="Create a new document." ma:contentTypeScope="" ma:versionID="05c769840a6264e83d3d2bcd161cf46a">
  <xsd:schema xmlns:xsd="http://www.w3.org/2001/XMLSchema" xmlns:xs="http://www.w3.org/2001/XMLSchema" xmlns:p="http://schemas.microsoft.com/office/2006/metadata/properties" xmlns:ns2="a48fa604-65a2-4043-adf9-a239411230e9" targetNamespace="http://schemas.microsoft.com/office/2006/metadata/properties" ma:root="true" ma:fieldsID="8052e779e10ae18b65a98d9eba4387c7" ns2:_="">
    <xsd:import namespace="a48fa604-65a2-4043-adf9-a23941123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fa604-65a2-4043-adf9-a23941123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655177-9203-453E-9927-DAA5FE5F090F}"/>
</file>

<file path=customXml/itemProps2.xml><?xml version="1.0" encoding="utf-8"?>
<ds:datastoreItem xmlns:ds="http://schemas.openxmlformats.org/officeDocument/2006/customXml" ds:itemID="{8B052FC3-F1B0-404B-B118-891B31BF46BB}"/>
</file>

<file path=customXml/itemProps3.xml><?xml version="1.0" encoding="utf-8"?>
<ds:datastoreItem xmlns:ds="http://schemas.openxmlformats.org/officeDocument/2006/customXml" ds:itemID="{BAF7BC27-C606-4684-A21F-294D5A80F93D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6494</TotalTime>
  <Words>648</Words>
  <Application>Microsoft Office PowerPoint</Application>
  <PresentationFormat>On-screen Show (4:3)</PresentationFormat>
  <Paragraphs>128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Presentation3</vt:lpstr>
      <vt:lpstr>Blue Line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DAS</cp:lastModifiedBy>
  <cp:revision>345</cp:revision>
  <cp:lastPrinted>2018-09-18T12:25:49Z</cp:lastPrinted>
  <dcterms:created xsi:type="dcterms:W3CDTF">2016-05-17T19:48:13Z</dcterms:created>
  <dcterms:modified xsi:type="dcterms:W3CDTF">2018-09-28T22:11:58Z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0x01010029AEA24755921242B6930DE14963EEA1</vt:lpwstr>
  </property>
</Properties>
</file>